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820" r:id="rId5"/>
    <p:sldId id="989" r:id="rId6"/>
    <p:sldId id="928" r:id="rId7"/>
    <p:sldId id="934" r:id="rId8"/>
    <p:sldId id="985" r:id="rId9"/>
    <p:sldId id="935" r:id="rId10"/>
    <p:sldId id="284" r:id="rId11"/>
    <p:sldId id="953" r:id="rId12"/>
    <p:sldId id="1025" r:id="rId13"/>
    <p:sldId id="1026" r:id="rId14"/>
    <p:sldId id="288" r:id="rId15"/>
    <p:sldId id="980" r:id="rId16"/>
    <p:sldId id="981" r:id="rId17"/>
    <p:sldId id="941" r:id="rId18"/>
    <p:sldId id="986" r:id="rId19"/>
    <p:sldId id="933" r:id="rId20"/>
    <p:sldId id="1029" r:id="rId21"/>
    <p:sldId id="1030" r:id="rId22"/>
    <p:sldId id="1031" r:id="rId23"/>
    <p:sldId id="956" r:id="rId24"/>
    <p:sldId id="994" r:id="rId25"/>
    <p:sldId id="1002" r:id="rId26"/>
    <p:sldId id="1005" r:id="rId27"/>
    <p:sldId id="1007" r:id="rId28"/>
    <p:sldId id="1006" r:id="rId29"/>
    <p:sldId id="960" r:id="rId30"/>
    <p:sldId id="969" r:id="rId31"/>
    <p:sldId id="1027" r:id="rId32"/>
    <p:sldId id="1008" r:id="rId33"/>
    <p:sldId id="1011" r:id="rId34"/>
    <p:sldId id="1012" r:id="rId35"/>
    <p:sldId id="1013" r:id="rId36"/>
    <p:sldId id="1028" r:id="rId37"/>
    <p:sldId id="1016" r:id="rId38"/>
    <p:sldId id="1017" r:id="rId39"/>
    <p:sldId id="1020" r:id="rId40"/>
    <p:sldId id="1021" r:id="rId41"/>
    <p:sldId id="1022" r:id="rId42"/>
    <p:sldId id="1024" r:id="rId43"/>
    <p:sldId id="92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erina Barillari" initials="CB" lastIdx="2" clrIdx="0">
    <p:extLst>
      <p:ext uri="{19B8F6BF-5375-455C-9EA6-DF929625EA0E}">
        <p15:presenceInfo xmlns:p15="http://schemas.microsoft.com/office/powerpoint/2012/main" userId="Caterina Barill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5"/>
    <p:restoredTop sz="95073"/>
  </p:normalViewPr>
  <p:slideViewPr>
    <p:cSldViewPr snapToGrid="0" snapToObjects="1">
      <p:cViewPr varScale="1">
        <p:scale>
          <a:sx n="110" d="100"/>
          <a:sy n="110" d="100"/>
        </p:scale>
        <p:origin x="184" y="352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2T10:38:43.343" idx="1">
    <p:pos x="4438" y="2134"/>
    <p:text>An object is not really a folder in my view. It does not contain other things. It has datasets, but I would not consider it a folder for this reason.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2T10:40:17.545" idx="2">
    <p:pos x="10" y="10"/>
    <p:text>I moved this slide here, because it makes more sense to me first to introduce the concept of parent-child relationship and then explain what it 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55C9E-9550-524D-A082-95267C49842C}" type="doc">
      <dgm:prSet loTypeId="urn:microsoft.com/office/officeart/2005/8/layout/hierarchy3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0F9A3F22-B2F4-B04E-A118-F350815A934F}">
      <dgm:prSet phldrT="[Text]" custT="1"/>
      <dgm:spPr/>
      <dgm:t>
        <a:bodyPr/>
        <a:lstStyle/>
        <a:p>
          <a:r>
            <a:rPr lang="en-GB" sz="1600" dirty="0"/>
            <a:t>Protocol</a:t>
          </a:r>
        </a:p>
      </dgm:t>
    </dgm:pt>
    <dgm:pt modelId="{70F9B002-1FB1-834C-A286-F61285C26341}" type="parTrans" cxnId="{C80F8F7E-815F-874C-BC77-B7845C9F80A8}">
      <dgm:prSet/>
      <dgm:spPr/>
      <dgm:t>
        <a:bodyPr/>
        <a:lstStyle/>
        <a:p>
          <a:endParaRPr lang="en-GB" sz="1600"/>
        </a:p>
      </dgm:t>
    </dgm:pt>
    <dgm:pt modelId="{F30C3B86-0323-4B46-B8A3-71BF7CC0B2CF}" type="sibTrans" cxnId="{C80F8F7E-815F-874C-BC77-B7845C9F80A8}">
      <dgm:prSet/>
      <dgm:spPr/>
      <dgm:t>
        <a:bodyPr/>
        <a:lstStyle/>
        <a:p>
          <a:endParaRPr lang="en-GB" sz="1600"/>
        </a:p>
      </dgm:t>
    </dgm:pt>
    <dgm:pt modelId="{CCD43D69-D754-BE4D-B610-D1E04E0672BC}">
      <dgm:prSet phldrT="[Text]" custT="1"/>
      <dgm:spPr/>
      <dgm:t>
        <a:bodyPr/>
        <a:lstStyle/>
        <a:p>
          <a:r>
            <a:rPr lang="en-GB" sz="1600" dirty="0"/>
            <a:t>Step 1</a:t>
          </a:r>
        </a:p>
      </dgm:t>
    </dgm:pt>
    <dgm:pt modelId="{C2B508F6-9602-A745-A252-F8602D172196}" type="parTrans" cxnId="{F364EF93-B40B-4D4C-955D-97CD2F33D1C8}">
      <dgm:prSet/>
      <dgm:spPr/>
      <dgm:t>
        <a:bodyPr/>
        <a:lstStyle/>
        <a:p>
          <a:endParaRPr lang="en-GB" sz="1600"/>
        </a:p>
      </dgm:t>
    </dgm:pt>
    <dgm:pt modelId="{8AE78C0E-7661-E841-8E90-162945FF1DF2}" type="sibTrans" cxnId="{F364EF93-B40B-4D4C-955D-97CD2F33D1C8}">
      <dgm:prSet/>
      <dgm:spPr/>
      <dgm:t>
        <a:bodyPr/>
        <a:lstStyle/>
        <a:p>
          <a:endParaRPr lang="en-GB" sz="1600"/>
        </a:p>
      </dgm:t>
    </dgm:pt>
    <dgm:pt modelId="{0B6FBB19-3C80-B346-B68E-96938542F10C}">
      <dgm:prSet phldrT="[Text]" custT="1"/>
      <dgm:spPr/>
      <dgm:t>
        <a:bodyPr/>
        <a:lstStyle/>
        <a:p>
          <a:r>
            <a:rPr lang="en-GB" sz="1600" dirty="0"/>
            <a:t>Step 2</a:t>
          </a:r>
        </a:p>
      </dgm:t>
    </dgm:pt>
    <dgm:pt modelId="{32DB10EA-AEEF-344C-9033-59C21AD12F4A}" type="parTrans" cxnId="{B2A94936-BA5B-5546-9E54-BBB98571CC41}">
      <dgm:prSet/>
      <dgm:spPr/>
      <dgm:t>
        <a:bodyPr/>
        <a:lstStyle/>
        <a:p>
          <a:endParaRPr lang="en-GB" sz="1600"/>
        </a:p>
      </dgm:t>
    </dgm:pt>
    <dgm:pt modelId="{A41FD346-DC39-BD47-8E63-40D2700A7AE8}" type="sibTrans" cxnId="{B2A94936-BA5B-5546-9E54-BBB98571CC41}">
      <dgm:prSet/>
      <dgm:spPr/>
      <dgm:t>
        <a:bodyPr/>
        <a:lstStyle/>
        <a:p>
          <a:endParaRPr lang="en-GB" sz="1600"/>
        </a:p>
      </dgm:t>
    </dgm:pt>
    <dgm:pt modelId="{E319A87C-70E9-AC42-B201-13C4CFD671E4}">
      <dgm:prSet phldrT="[Text]" custT="1"/>
      <dgm:spPr/>
      <dgm:t>
        <a:bodyPr/>
        <a:lstStyle/>
        <a:p>
          <a:r>
            <a:rPr lang="en-GB" sz="1600" dirty="0"/>
            <a:t>Experimental Step</a:t>
          </a:r>
        </a:p>
      </dgm:t>
    </dgm:pt>
    <dgm:pt modelId="{C68B4C9E-B80B-A94E-A2DA-DD586AD77124}" type="parTrans" cxnId="{13DF0F61-B8D1-8547-8658-67AB02A3EBBC}">
      <dgm:prSet/>
      <dgm:spPr/>
      <dgm:t>
        <a:bodyPr/>
        <a:lstStyle/>
        <a:p>
          <a:endParaRPr lang="en-GB" sz="1600"/>
        </a:p>
      </dgm:t>
    </dgm:pt>
    <dgm:pt modelId="{24028C8A-F18F-A442-AC7B-A7E290975F14}" type="sibTrans" cxnId="{13DF0F61-B8D1-8547-8658-67AB02A3EBBC}">
      <dgm:prSet/>
      <dgm:spPr/>
      <dgm:t>
        <a:bodyPr/>
        <a:lstStyle/>
        <a:p>
          <a:endParaRPr lang="en-GB" sz="1600"/>
        </a:p>
      </dgm:t>
    </dgm:pt>
    <dgm:pt modelId="{3407B936-92CE-9C49-91C2-AB401855A426}">
      <dgm:prSet phldrT="[Text]" custT="1"/>
      <dgm:spPr/>
      <dgm:t>
        <a:bodyPr/>
        <a:lstStyle/>
        <a:p>
          <a:r>
            <a:rPr lang="en-GB" sz="1600" dirty="0"/>
            <a:t>Temperature= </a:t>
          </a:r>
          <a:r>
            <a:rPr lang="en-GB" sz="1600" i="1" dirty="0"/>
            <a:t>n</a:t>
          </a:r>
          <a:r>
            <a:rPr lang="en-GB" sz="1600" dirty="0"/>
            <a:t> °C</a:t>
          </a:r>
        </a:p>
      </dgm:t>
    </dgm:pt>
    <dgm:pt modelId="{E8185B01-EBE6-8B44-A60B-D3CD476F006D}" type="parTrans" cxnId="{1E36DDF2-107B-0841-8AD2-1723E36CC9DF}">
      <dgm:prSet/>
      <dgm:spPr/>
      <dgm:t>
        <a:bodyPr/>
        <a:lstStyle/>
        <a:p>
          <a:endParaRPr lang="en-GB" sz="1600"/>
        </a:p>
      </dgm:t>
    </dgm:pt>
    <dgm:pt modelId="{A1A41349-8C9D-BB49-8F95-EDA24D1E55C3}" type="sibTrans" cxnId="{1E36DDF2-107B-0841-8AD2-1723E36CC9DF}">
      <dgm:prSet/>
      <dgm:spPr/>
      <dgm:t>
        <a:bodyPr/>
        <a:lstStyle/>
        <a:p>
          <a:endParaRPr lang="en-GB" sz="1600"/>
        </a:p>
      </dgm:t>
    </dgm:pt>
    <dgm:pt modelId="{2AAEA41C-B2FD-D944-9669-4D56624AC168}">
      <dgm:prSet phldrT="[Text]" custT="1"/>
      <dgm:spPr/>
      <dgm:t>
        <a:bodyPr/>
        <a:lstStyle/>
        <a:p>
          <a:r>
            <a:rPr lang="en-GB" sz="1600" dirty="0"/>
            <a:t>Pressure= </a:t>
          </a:r>
          <a:r>
            <a:rPr lang="en-GB" sz="1600" i="1" dirty="0"/>
            <a:t>n</a:t>
          </a:r>
          <a:r>
            <a:rPr lang="en-GB" sz="1600" dirty="0"/>
            <a:t> Pa</a:t>
          </a:r>
        </a:p>
      </dgm:t>
    </dgm:pt>
    <dgm:pt modelId="{988FB09B-A455-4F4D-A81B-5B6F097F694E}" type="parTrans" cxnId="{DA462297-6C1B-5948-84FD-157D3DD107E6}">
      <dgm:prSet/>
      <dgm:spPr/>
      <dgm:t>
        <a:bodyPr/>
        <a:lstStyle/>
        <a:p>
          <a:endParaRPr lang="en-GB" sz="1600"/>
        </a:p>
      </dgm:t>
    </dgm:pt>
    <dgm:pt modelId="{99186E72-D4B9-374F-B41E-FE892A04F3BC}" type="sibTrans" cxnId="{DA462297-6C1B-5948-84FD-157D3DD107E6}">
      <dgm:prSet/>
      <dgm:spPr/>
      <dgm:t>
        <a:bodyPr/>
        <a:lstStyle/>
        <a:p>
          <a:endParaRPr lang="en-GB" sz="1600"/>
        </a:p>
      </dgm:t>
    </dgm:pt>
    <dgm:pt modelId="{34743ED8-8D87-1F48-9523-42EE7F467FBA}" type="pres">
      <dgm:prSet presAssocID="{7BA55C9E-9550-524D-A082-95267C4984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F011FF-DD43-394B-A2BF-FC14A8DA303D}" type="pres">
      <dgm:prSet presAssocID="{0F9A3F22-B2F4-B04E-A118-F350815A934F}" presName="root" presStyleCnt="0"/>
      <dgm:spPr/>
    </dgm:pt>
    <dgm:pt modelId="{67D2004F-06E3-4344-BA28-AB3463989EE9}" type="pres">
      <dgm:prSet presAssocID="{0F9A3F22-B2F4-B04E-A118-F350815A934F}" presName="rootComposite" presStyleCnt="0"/>
      <dgm:spPr/>
    </dgm:pt>
    <dgm:pt modelId="{48EE1F5F-3A9F-C448-BDE6-72B990D2F87B}" type="pres">
      <dgm:prSet presAssocID="{0F9A3F22-B2F4-B04E-A118-F350815A934F}" presName="rootText" presStyleLbl="node1" presStyleIdx="0" presStyleCnt="2"/>
      <dgm:spPr/>
    </dgm:pt>
    <dgm:pt modelId="{11B2C152-DA49-884E-8673-B328CFC7BA36}" type="pres">
      <dgm:prSet presAssocID="{0F9A3F22-B2F4-B04E-A118-F350815A934F}" presName="rootConnector" presStyleLbl="node1" presStyleIdx="0" presStyleCnt="2"/>
      <dgm:spPr/>
    </dgm:pt>
    <dgm:pt modelId="{14FC814A-B31F-E643-A81F-AF0587A37E21}" type="pres">
      <dgm:prSet presAssocID="{0F9A3F22-B2F4-B04E-A118-F350815A934F}" presName="childShape" presStyleCnt="0"/>
      <dgm:spPr/>
    </dgm:pt>
    <dgm:pt modelId="{BAD20BDF-14AD-7444-B46E-C13B3B8BEBDD}" type="pres">
      <dgm:prSet presAssocID="{C2B508F6-9602-A745-A252-F8602D172196}" presName="Name13" presStyleLbl="parChTrans1D2" presStyleIdx="0" presStyleCnt="4"/>
      <dgm:spPr/>
    </dgm:pt>
    <dgm:pt modelId="{9C36CD7F-13ED-FC4B-BB72-C7FF3D58679F}" type="pres">
      <dgm:prSet presAssocID="{CCD43D69-D754-BE4D-B610-D1E04E0672BC}" presName="childText" presStyleLbl="bgAcc1" presStyleIdx="0" presStyleCnt="4">
        <dgm:presLayoutVars>
          <dgm:bulletEnabled val="1"/>
        </dgm:presLayoutVars>
      </dgm:prSet>
      <dgm:spPr/>
    </dgm:pt>
    <dgm:pt modelId="{211F502A-13D3-534C-80E0-03EC4CD1A57E}" type="pres">
      <dgm:prSet presAssocID="{32DB10EA-AEEF-344C-9033-59C21AD12F4A}" presName="Name13" presStyleLbl="parChTrans1D2" presStyleIdx="1" presStyleCnt="4"/>
      <dgm:spPr/>
    </dgm:pt>
    <dgm:pt modelId="{AE85929C-8B78-E844-B25E-047E81E4E24E}" type="pres">
      <dgm:prSet presAssocID="{0B6FBB19-3C80-B346-B68E-96938542F10C}" presName="childText" presStyleLbl="bgAcc1" presStyleIdx="1" presStyleCnt="4">
        <dgm:presLayoutVars>
          <dgm:bulletEnabled val="1"/>
        </dgm:presLayoutVars>
      </dgm:prSet>
      <dgm:spPr/>
    </dgm:pt>
    <dgm:pt modelId="{EFB4B312-958D-2643-B2A6-1A1852D7056D}" type="pres">
      <dgm:prSet presAssocID="{E319A87C-70E9-AC42-B201-13C4CFD671E4}" presName="root" presStyleCnt="0"/>
      <dgm:spPr/>
    </dgm:pt>
    <dgm:pt modelId="{99BF1CAB-278F-284A-A1AB-99F71FB34E15}" type="pres">
      <dgm:prSet presAssocID="{E319A87C-70E9-AC42-B201-13C4CFD671E4}" presName="rootComposite" presStyleCnt="0"/>
      <dgm:spPr/>
    </dgm:pt>
    <dgm:pt modelId="{45B2DB72-6658-C340-85F2-ED225C7D7D50}" type="pres">
      <dgm:prSet presAssocID="{E319A87C-70E9-AC42-B201-13C4CFD671E4}" presName="rootText" presStyleLbl="node1" presStyleIdx="1" presStyleCnt="2"/>
      <dgm:spPr/>
    </dgm:pt>
    <dgm:pt modelId="{F990E093-5F0B-6A46-8248-4C68D3E50190}" type="pres">
      <dgm:prSet presAssocID="{E319A87C-70E9-AC42-B201-13C4CFD671E4}" presName="rootConnector" presStyleLbl="node1" presStyleIdx="1" presStyleCnt="2"/>
      <dgm:spPr/>
    </dgm:pt>
    <dgm:pt modelId="{6A6802FA-00D7-FB4D-9294-2924B3C6A761}" type="pres">
      <dgm:prSet presAssocID="{E319A87C-70E9-AC42-B201-13C4CFD671E4}" presName="childShape" presStyleCnt="0"/>
      <dgm:spPr/>
    </dgm:pt>
    <dgm:pt modelId="{9E3F3B54-532A-1742-8032-3443658B4887}" type="pres">
      <dgm:prSet presAssocID="{E8185B01-EBE6-8B44-A60B-D3CD476F006D}" presName="Name13" presStyleLbl="parChTrans1D2" presStyleIdx="2" presStyleCnt="4"/>
      <dgm:spPr/>
    </dgm:pt>
    <dgm:pt modelId="{77D0FDE0-5ABA-E44D-B502-20396224E319}" type="pres">
      <dgm:prSet presAssocID="{3407B936-92CE-9C49-91C2-AB401855A426}" presName="childText" presStyleLbl="bgAcc1" presStyleIdx="2" presStyleCnt="4" custScaleX="160302">
        <dgm:presLayoutVars>
          <dgm:bulletEnabled val="1"/>
        </dgm:presLayoutVars>
      </dgm:prSet>
      <dgm:spPr/>
    </dgm:pt>
    <dgm:pt modelId="{3F32595C-894E-274F-AD8F-F5DDB2798B94}" type="pres">
      <dgm:prSet presAssocID="{988FB09B-A455-4F4D-A81B-5B6F097F694E}" presName="Name13" presStyleLbl="parChTrans1D2" presStyleIdx="3" presStyleCnt="4"/>
      <dgm:spPr/>
    </dgm:pt>
    <dgm:pt modelId="{AA7C99DB-4852-6D44-A333-E43508DFD5E1}" type="pres">
      <dgm:prSet presAssocID="{2AAEA41C-B2FD-D944-9669-4D56624AC168}" presName="childText" presStyleLbl="bgAcc1" presStyleIdx="3" presStyleCnt="4" custScaleX="162328">
        <dgm:presLayoutVars>
          <dgm:bulletEnabled val="1"/>
        </dgm:presLayoutVars>
      </dgm:prSet>
      <dgm:spPr/>
    </dgm:pt>
  </dgm:ptLst>
  <dgm:cxnLst>
    <dgm:cxn modelId="{A1178102-6DA4-5C4A-B527-0DB7C8E4417E}" type="presOf" srcId="{0F9A3F22-B2F4-B04E-A118-F350815A934F}" destId="{48EE1F5F-3A9F-C448-BDE6-72B990D2F87B}" srcOrd="0" destOrd="0" presId="urn:microsoft.com/office/officeart/2005/8/layout/hierarchy3"/>
    <dgm:cxn modelId="{3A43442B-61F2-4644-8A5A-A3725FBA5685}" type="presOf" srcId="{E319A87C-70E9-AC42-B201-13C4CFD671E4}" destId="{45B2DB72-6658-C340-85F2-ED225C7D7D50}" srcOrd="0" destOrd="0" presId="urn:microsoft.com/office/officeart/2005/8/layout/hierarchy3"/>
    <dgm:cxn modelId="{03D0B12F-6725-4B46-A160-C5FBBD131180}" type="presOf" srcId="{CCD43D69-D754-BE4D-B610-D1E04E0672BC}" destId="{9C36CD7F-13ED-FC4B-BB72-C7FF3D58679F}" srcOrd="0" destOrd="0" presId="urn:microsoft.com/office/officeart/2005/8/layout/hierarchy3"/>
    <dgm:cxn modelId="{4AB56E33-7C33-7742-9752-F984005D378E}" type="presOf" srcId="{988FB09B-A455-4F4D-A81B-5B6F097F694E}" destId="{3F32595C-894E-274F-AD8F-F5DDB2798B94}" srcOrd="0" destOrd="0" presId="urn:microsoft.com/office/officeart/2005/8/layout/hierarchy3"/>
    <dgm:cxn modelId="{B2A94936-BA5B-5546-9E54-BBB98571CC41}" srcId="{0F9A3F22-B2F4-B04E-A118-F350815A934F}" destId="{0B6FBB19-3C80-B346-B68E-96938542F10C}" srcOrd="1" destOrd="0" parTransId="{32DB10EA-AEEF-344C-9033-59C21AD12F4A}" sibTransId="{A41FD346-DC39-BD47-8E63-40D2700A7AE8}"/>
    <dgm:cxn modelId="{6C82FE3F-4109-5940-85D5-E7F3806C36DE}" type="presOf" srcId="{0F9A3F22-B2F4-B04E-A118-F350815A934F}" destId="{11B2C152-DA49-884E-8673-B328CFC7BA36}" srcOrd="1" destOrd="0" presId="urn:microsoft.com/office/officeart/2005/8/layout/hierarchy3"/>
    <dgm:cxn modelId="{918B2650-EBD8-C84F-B3D0-3C9CB6C650FB}" type="presOf" srcId="{E319A87C-70E9-AC42-B201-13C4CFD671E4}" destId="{F990E093-5F0B-6A46-8248-4C68D3E50190}" srcOrd="1" destOrd="0" presId="urn:microsoft.com/office/officeart/2005/8/layout/hierarchy3"/>
    <dgm:cxn modelId="{EE43155F-0F82-2043-8586-F688F625E2C3}" type="presOf" srcId="{0B6FBB19-3C80-B346-B68E-96938542F10C}" destId="{AE85929C-8B78-E844-B25E-047E81E4E24E}" srcOrd="0" destOrd="0" presId="urn:microsoft.com/office/officeart/2005/8/layout/hierarchy3"/>
    <dgm:cxn modelId="{13DF0F61-B8D1-8547-8658-67AB02A3EBBC}" srcId="{7BA55C9E-9550-524D-A082-95267C49842C}" destId="{E319A87C-70E9-AC42-B201-13C4CFD671E4}" srcOrd="1" destOrd="0" parTransId="{C68B4C9E-B80B-A94E-A2DA-DD586AD77124}" sibTransId="{24028C8A-F18F-A442-AC7B-A7E290975F14}"/>
    <dgm:cxn modelId="{C80F8F7E-815F-874C-BC77-B7845C9F80A8}" srcId="{7BA55C9E-9550-524D-A082-95267C49842C}" destId="{0F9A3F22-B2F4-B04E-A118-F350815A934F}" srcOrd="0" destOrd="0" parTransId="{70F9B002-1FB1-834C-A286-F61285C26341}" sibTransId="{F30C3B86-0323-4B46-B8A3-71BF7CC0B2CF}"/>
    <dgm:cxn modelId="{47A3768E-3BCF-054A-9B75-60A7B1F0D5E5}" type="presOf" srcId="{3407B936-92CE-9C49-91C2-AB401855A426}" destId="{77D0FDE0-5ABA-E44D-B502-20396224E319}" srcOrd="0" destOrd="0" presId="urn:microsoft.com/office/officeart/2005/8/layout/hierarchy3"/>
    <dgm:cxn modelId="{F364EF93-B40B-4D4C-955D-97CD2F33D1C8}" srcId="{0F9A3F22-B2F4-B04E-A118-F350815A934F}" destId="{CCD43D69-D754-BE4D-B610-D1E04E0672BC}" srcOrd="0" destOrd="0" parTransId="{C2B508F6-9602-A745-A252-F8602D172196}" sibTransId="{8AE78C0E-7661-E841-8E90-162945FF1DF2}"/>
    <dgm:cxn modelId="{DA462297-6C1B-5948-84FD-157D3DD107E6}" srcId="{E319A87C-70E9-AC42-B201-13C4CFD671E4}" destId="{2AAEA41C-B2FD-D944-9669-4D56624AC168}" srcOrd="1" destOrd="0" parTransId="{988FB09B-A455-4F4D-A81B-5B6F097F694E}" sibTransId="{99186E72-D4B9-374F-B41E-FE892A04F3BC}"/>
    <dgm:cxn modelId="{9C7CA4A7-1063-9141-9323-40A5AD2BA799}" type="presOf" srcId="{E8185B01-EBE6-8B44-A60B-D3CD476F006D}" destId="{9E3F3B54-532A-1742-8032-3443658B4887}" srcOrd="0" destOrd="0" presId="urn:microsoft.com/office/officeart/2005/8/layout/hierarchy3"/>
    <dgm:cxn modelId="{5F9B27C6-D379-334B-8B71-46865987E7BB}" type="presOf" srcId="{7BA55C9E-9550-524D-A082-95267C49842C}" destId="{34743ED8-8D87-1F48-9523-42EE7F467FBA}" srcOrd="0" destOrd="0" presId="urn:microsoft.com/office/officeart/2005/8/layout/hierarchy3"/>
    <dgm:cxn modelId="{53AFA7DE-AA7B-FF4F-86DA-E3246C1809DE}" type="presOf" srcId="{32DB10EA-AEEF-344C-9033-59C21AD12F4A}" destId="{211F502A-13D3-534C-80E0-03EC4CD1A57E}" srcOrd="0" destOrd="0" presId="urn:microsoft.com/office/officeart/2005/8/layout/hierarchy3"/>
    <dgm:cxn modelId="{B89C0DE3-C3A7-D848-A8E7-FB9505DE30A2}" type="presOf" srcId="{C2B508F6-9602-A745-A252-F8602D172196}" destId="{BAD20BDF-14AD-7444-B46E-C13B3B8BEBDD}" srcOrd="0" destOrd="0" presId="urn:microsoft.com/office/officeart/2005/8/layout/hierarchy3"/>
    <dgm:cxn modelId="{241930E4-5DD8-DA40-89D0-E9A48AD78099}" type="presOf" srcId="{2AAEA41C-B2FD-D944-9669-4D56624AC168}" destId="{AA7C99DB-4852-6D44-A333-E43508DFD5E1}" srcOrd="0" destOrd="0" presId="urn:microsoft.com/office/officeart/2005/8/layout/hierarchy3"/>
    <dgm:cxn modelId="{1E36DDF2-107B-0841-8AD2-1723E36CC9DF}" srcId="{E319A87C-70E9-AC42-B201-13C4CFD671E4}" destId="{3407B936-92CE-9C49-91C2-AB401855A426}" srcOrd="0" destOrd="0" parTransId="{E8185B01-EBE6-8B44-A60B-D3CD476F006D}" sibTransId="{A1A41349-8C9D-BB49-8F95-EDA24D1E55C3}"/>
    <dgm:cxn modelId="{BD7ADF1E-D607-A348-AE42-2FE6D4781355}" type="presParOf" srcId="{34743ED8-8D87-1F48-9523-42EE7F467FBA}" destId="{24F011FF-DD43-394B-A2BF-FC14A8DA303D}" srcOrd="0" destOrd="0" presId="urn:microsoft.com/office/officeart/2005/8/layout/hierarchy3"/>
    <dgm:cxn modelId="{642D2533-99CC-C94D-BD14-99D8AE23E435}" type="presParOf" srcId="{24F011FF-DD43-394B-A2BF-FC14A8DA303D}" destId="{67D2004F-06E3-4344-BA28-AB3463989EE9}" srcOrd="0" destOrd="0" presId="urn:microsoft.com/office/officeart/2005/8/layout/hierarchy3"/>
    <dgm:cxn modelId="{F0822074-AD71-7048-84A7-2BEBFD3567CD}" type="presParOf" srcId="{67D2004F-06E3-4344-BA28-AB3463989EE9}" destId="{48EE1F5F-3A9F-C448-BDE6-72B990D2F87B}" srcOrd="0" destOrd="0" presId="urn:microsoft.com/office/officeart/2005/8/layout/hierarchy3"/>
    <dgm:cxn modelId="{42DEFBF6-4945-A840-AAD5-1432CEFFF07F}" type="presParOf" srcId="{67D2004F-06E3-4344-BA28-AB3463989EE9}" destId="{11B2C152-DA49-884E-8673-B328CFC7BA36}" srcOrd="1" destOrd="0" presId="urn:microsoft.com/office/officeart/2005/8/layout/hierarchy3"/>
    <dgm:cxn modelId="{EFEF30A6-BB35-4D4B-9290-74800F6F259A}" type="presParOf" srcId="{24F011FF-DD43-394B-A2BF-FC14A8DA303D}" destId="{14FC814A-B31F-E643-A81F-AF0587A37E21}" srcOrd="1" destOrd="0" presId="urn:microsoft.com/office/officeart/2005/8/layout/hierarchy3"/>
    <dgm:cxn modelId="{6E1BB070-0DB5-E24C-B74F-819FCA9C3D5E}" type="presParOf" srcId="{14FC814A-B31F-E643-A81F-AF0587A37E21}" destId="{BAD20BDF-14AD-7444-B46E-C13B3B8BEBDD}" srcOrd="0" destOrd="0" presId="urn:microsoft.com/office/officeart/2005/8/layout/hierarchy3"/>
    <dgm:cxn modelId="{70DB839F-E94C-F646-AD6B-F39391CD5759}" type="presParOf" srcId="{14FC814A-B31F-E643-A81F-AF0587A37E21}" destId="{9C36CD7F-13ED-FC4B-BB72-C7FF3D58679F}" srcOrd="1" destOrd="0" presId="urn:microsoft.com/office/officeart/2005/8/layout/hierarchy3"/>
    <dgm:cxn modelId="{DF0585F6-CB06-D54F-8FD1-C4441599FF0F}" type="presParOf" srcId="{14FC814A-B31F-E643-A81F-AF0587A37E21}" destId="{211F502A-13D3-534C-80E0-03EC4CD1A57E}" srcOrd="2" destOrd="0" presId="urn:microsoft.com/office/officeart/2005/8/layout/hierarchy3"/>
    <dgm:cxn modelId="{25615EEB-39BC-A444-88C6-7DE0F8D5EEB3}" type="presParOf" srcId="{14FC814A-B31F-E643-A81F-AF0587A37E21}" destId="{AE85929C-8B78-E844-B25E-047E81E4E24E}" srcOrd="3" destOrd="0" presId="urn:microsoft.com/office/officeart/2005/8/layout/hierarchy3"/>
    <dgm:cxn modelId="{C57A9672-D8DF-254F-9B78-0F0CE50E4841}" type="presParOf" srcId="{34743ED8-8D87-1F48-9523-42EE7F467FBA}" destId="{EFB4B312-958D-2643-B2A6-1A1852D7056D}" srcOrd="1" destOrd="0" presId="urn:microsoft.com/office/officeart/2005/8/layout/hierarchy3"/>
    <dgm:cxn modelId="{17096ECB-8A58-AE41-9E2D-D7E749EA5B34}" type="presParOf" srcId="{EFB4B312-958D-2643-B2A6-1A1852D7056D}" destId="{99BF1CAB-278F-284A-A1AB-99F71FB34E15}" srcOrd="0" destOrd="0" presId="urn:microsoft.com/office/officeart/2005/8/layout/hierarchy3"/>
    <dgm:cxn modelId="{12D0DDA6-60B9-634B-AA3C-22127E635950}" type="presParOf" srcId="{99BF1CAB-278F-284A-A1AB-99F71FB34E15}" destId="{45B2DB72-6658-C340-85F2-ED225C7D7D50}" srcOrd="0" destOrd="0" presId="urn:microsoft.com/office/officeart/2005/8/layout/hierarchy3"/>
    <dgm:cxn modelId="{77DB247B-5357-1343-8324-7D5D777AB27B}" type="presParOf" srcId="{99BF1CAB-278F-284A-A1AB-99F71FB34E15}" destId="{F990E093-5F0B-6A46-8248-4C68D3E50190}" srcOrd="1" destOrd="0" presId="urn:microsoft.com/office/officeart/2005/8/layout/hierarchy3"/>
    <dgm:cxn modelId="{BC432F9B-7E2A-C64D-9C32-52A0228A31A4}" type="presParOf" srcId="{EFB4B312-958D-2643-B2A6-1A1852D7056D}" destId="{6A6802FA-00D7-FB4D-9294-2924B3C6A761}" srcOrd="1" destOrd="0" presId="urn:microsoft.com/office/officeart/2005/8/layout/hierarchy3"/>
    <dgm:cxn modelId="{789AC904-DBEC-B94B-B1BD-BA382CA9E92C}" type="presParOf" srcId="{6A6802FA-00D7-FB4D-9294-2924B3C6A761}" destId="{9E3F3B54-532A-1742-8032-3443658B4887}" srcOrd="0" destOrd="0" presId="urn:microsoft.com/office/officeart/2005/8/layout/hierarchy3"/>
    <dgm:cxn modelId="{3D9940B9-A0F1-7F44-9565-E52A6B0F010B}" type="presParOf" srcId="{6A6802FA-00D7-FB4D-9294-2924B3C6A761}" destId="{77D0FDE0-5ABA-E44D-B502-20396224E319}" srcOrd="1" destOrd="0" presId="urn:microsoft.com/office/officeart/2005/8/layout/hierarchy3"/>
    <dgm:cxn modelId="{9AD05B34-83E5-2345-A7D4-41D4554582FF}" type="presParOf" srcId="{6A6802FA-00D7-FB4D-9294-2924B3C6A761}" destId="{3F32595C-894E-274F-AD8F-F5DDB2798B94}" srcOrd="2" destOrd="0" presId="urn:microsoft.com/office/officeart/2005/8/layout/hierarchy3"/>
    <dgm:cxn modelId="{00624D06-FAA1-0149-8D51-A7DB80AD1EB8}" type="presParOf" srcId="{6A6802FA-00D7-FB4D-9294-2924B3C6A761}" destId="{AA7C99DB-4852-6D44-A333-E43508DFD5E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1F5F-3A9F-C448-BDE6-72B990D2F87B}">
      <dsp:nvSpPr>
        <dsp:cNvPr id="0" name=""/>
        <dsp:cNvSpPr/>
      </dsp:nvSpPr>
      <dsp:spPr>
        <a:xfrm>
          <a:off x="1361241" y="249"/>
          <a:ext cx="1485235" cy="742617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Protocol</a:t>
          </a:r>
        </a:p>
      </dsp:txBody>
      <dsp:txXfrm>
        <a:off x="1382992" y="22000"/>
        <a:ext cx="1441733" cy="699115"/>
      </dsp:txXfrm>
    </dsp:sp>
    <dsp:sp modelId="{BAD20BDF-14AD-7444-B46E-C13B3B8BEBDD}">
      <dsp:nvSpPr>
        <dsp:cNvPr id="0" name=""/>
        <dsp:cNvSpPr/>
      </dsp:nvSpPr>
      <dsp:spPr>
        <a:xfrm>
          <a:off x="1509764" y="742866"/>
          <a:ext cx="148523" cy="556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63"/>
              </a:lnTo>
              <a:lnTo>
                <a:pt x="148523" y="556963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6CD7F-13ED-FC4B-BB72-C7FF3D58679F}">
      <dsp:nvSpPr>
        <dsp:cNvPr id="0" name=""/>
        <dsp:cNvSpPr/>
      </dsp:nvSpPr>
      <dsp:spPr>
        <a:xfrm>
          <a:off x="1658288" y="928521"/>
          <a:ext cx="1188188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Step 1</a:t>
          </a:r>
        </a:p>
      </dsp:txBody>
      <dsp:txXfrm>
        <a:off x="1680039" y="950272"/>
        <a:ext cx="1144686" cy="699115"/>
      </dsp:txXfrm>
    </dsp:sp>
    <dsp:sp modelId="{211F502A-13D3-534C-80E0-03EC4CD1A57E}">
      <dsp:nvSpPr>
        <dsp:cNvPr id="0" name=""/>
        <dsp:cNvSpPr/>
      </dsp:nvSpPr>
      <dsp:spPr>
        <a:xfrm>
          <a:off x="1509764" y="742866"/>
          <a:ext cx="148523" cy="148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235"/>
              </a:lnTo>
              <a:lnTo>
                <a:pt x="148523" y="1485235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5929C-8B78-E844-B25E-047E81E4E24E}">
      <dsp:nvSpPr>
        <dsp:cNvPr id="0" name=""/>
        <dsp:cNvSpPr/>
      </dsp:nvSpPr>
      <dsp:spPr>
        <a:xfrm>
          <a:off x="1658288" y="1856793"/>
          <a:ext cx="1188188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267117"/>
              <a:satOff val="-39118"/>
              <a:lumOff val="27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Step 2</a:t>
          </a:r>
        </a:p>
      </dsp:txBody>
      <dsp:txXfrm>
        <a:off x="1680039" y="1878544"/>
        <a:ext cx="1144686" cy="699115"/>
      </dsp:txXfrm>
    </dsp:sp>
    <dsp:sp modelId="{45B2DB72-6658-C340-85F2-ED225C7D7D50}">
      <dsp:nvSpPr>
        <dsp:cNvPr id="0" name=""/>
        <dsp:cNvSpPr/>
      </dsp:nvSpPr>
      <dsp:spPr>
        <a:xfrm>
          <a:off x="3217785" y="249"/>
          <a:ext cx="1485235" cy="742617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534233"/>
            <a:satOff val="-78235"/>
            <a:lumOff val="5413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Experimental Step</a:t>
          </a:r>
        </a:p>
      </dsp:txBody>
      <dsp:txXfrm>
        <a:off x="3239536" y="22000"/>
        <a:ext cx="1441733" cy="699115"/>
      </dsp:txXfrm>
    </dsp:sp>
    <dsp:sp modelId="{9E3F3B54-532A-1742-8032-3443658B4887}">
      <dsp:nvSpPr>
        <dsp:cNvPr id="0" name=""/>
        <dsp:cNvSpPr/>
      </dsp:nvSpPr>
      <dsp:spPr>
        <a:xfrm>
          <a:off x="3366308" y="742866"/>
          <a:ext cx="148523" cy="556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63"/>
              </a:lnTo>
              <a:lnTo>
                <a:pt x="148523" y="556963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0FDE0-5ABA-E44D-B502-20396224E319}">
      <dsp:nvSpPr>
        <dsp:cNvPr id="0" name=""/>
        <dsp:cNvSpPr/>
      </dsp:nvSpPr>
      <dsp:spPr>
        <a:xfrm>
          <a:off x="3514832" y="928521"/>
          <a:ext cx="1904689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534233"/>
              <a:satOff val="-78235"/>
              <a:lumOff val="54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Temperature= </a:t>
          </a:r>
          <a:r>
            <a:rPr lang="en-GB" sz="1600" i="1" kern="1200" dirty="0"/>
            <a:t>n</a:t>
          </a:r>
          <a:r>
            <a:rPr lang="en-GB" sz="1600" kern="1200" dirty="0"/>
            <a:t> °C</a:t>
          </a:r>
        </a:p>
      </dsp:txBody>
      <dsp:txXfrm>
        <a:off x="3536583" y="950272"/>
        <a:ext cx="1861187" cy="699115"/>
      </dsp:txXfrm>
    </dsp:sp>
    <dsp:sp modelId="{3F32595C-894E-274F-AD8F-F5DDB2798B94}">
      <dsp:nvSpPr>
        <dsp:cNvPr id="0" name=""/>
        <dsp:cNvSpPr/>
      </dsp:nvSpPr>
      <dsp:spPr>
        <a:xfrm>
          <a:off x="3366308" y="742866"/>
          <a:ext cx="148523" cy="148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235"/>
              </a:lnTo>
              <a:lnTo>
                <a:pt x="148523" y="1485235"/>
              </a:lnTo>
            </a:path>
          </a:pathLst>
        </a:custGeom>
        <a:noFill/>
        <a:ln w="25400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C99DB-4852-6D44-A333-E43508DFD5E1}">
      <dsp:nvSpPr>
        <dsp:cNvPr id="0" name=""/>
        <dsp:cNvSpPr/>
      </dsp:nvSpPr>
      <dsp:spPr>
        <a:xfrm>
          <a:off x="3514832" y="1856793"/>
          <a:ext cx="1928762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5">
              <a:shade val="50000"/>
              <a:hueOff val="267117"/>
              <a:satOff val="-39118"/>
              <a:lumOff val="27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Pressure= </a:t>
          </a:r>
          <a:r>
            <a:rPr lang="en-GB" sz="1600" i="1" kern="1200" dirty="0"/>
            <a:t>n</a:t>
          </a:r>
          <a:r>
            <a:rPr lang="en-GB" sz="1600" kern="1200" dirty="0"/>
            <a:t> Pa</a:t>
          </a:r>
        </a:p>
      </dsp:txBody>
      <dsp:txXfrm>
        <a:off x="3536583" y="1878544"/>
        <a:ext cx="1885260" cy="699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5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2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4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D2F4-17D2-4C26-B9FE-651252F5F8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528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23/09/2020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Caterina Barillari, Priyasma Bhoumik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89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bis-tst.ethz.ch/openbis/webapp/eln-lims/?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sis.id.ethz.ch/" TargetMode="External"/><Relationship Id="rId7" Type="http://schemas.openxmlformats.org/officeDocument/2006/relationships/hyperlink" Target="https://labnotebook.ch/" TargetMode="External"/><Relationship Id="rId2" Type="http://schemas.openxmlformats.org/officeDocument/2006/relationships/hyperlink" Target="mailto:caterina.barillari@id.ethz.c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aperplane.ethz.ch/" TargetMode="External"/><Relationship Id="rId5" Type="http://schemas.openxmlformats.org/officeDocument/2006/relationships/hyperlink" Target="https://twitter.com/ETH_SIS" TargetMode="External"/><Relationship Id="rId4" Type="http://schemas.openxmlformats.org/officeDocument/2006/relationships/hyperlink" Target="mailto:sis.helpdesk@ethz.ch" TargetMode="External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Caterina </a:t>
            </a:r>
            <a:r>
              <a:rPr lang="de-CH" dirty="0" err="1"/>
              <a:t>Barillari</a:t>
            </a:r>
            <a:r>
              <a:rPr lang="de-CH" dirty="0"/>
              <a:t> &amp; </a:t>
            </a:r>
            <a:r>
              <a:rPr lang="de-CH" dirty="0" err="1"/>
              <a:t>Priyasma</a:t>
            </a:r>
            <a:r>
              <a:rPr lang="de-CH" dirty="0"/>
              <a:t> </a:t>
            </a:r>
            <a:r>
              <a:rPr lang="de-CH" dirty="0" err="1"/>
              <a:t>Bhoumik</a:t>
            </a:r>
            <a:endParaRPr lang="de-CH" dirty="0"/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ETH </a:t>
            </a:r>
            <a:r>
              <a:rPr lang="de-CH" i="1" dirty="0" err="1"/>
              <a:t>Zurich</a:t>
            </a:r>
            <a:r>
              <a:rPr lang="de-CH" i="1" dirty="0"/>
              <a:t>, 17.11.2020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23/09/2020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Caterina Barillari, Priyasma Bhoumik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66070"/>
            <a:ext cx="11328400" cy="1152128"/>
          </a:xfrm>
        </p:spPr>
        <p:txBody>
          <a:bodyPr/>
          <a:lstStyle/>
          <a:p>
            <a:r>
              <a:rPr lang="de-CH" sz="3000" dirty="0" err="1"/>
              <a:t>Introduction</a:t>
            </a:r>
            <a:r>
              <a:rPr lang="de-CH" sz="3000" dirty="0"/>
              <a:t> </a:t>
            </a:r>
            <a:r>
              <a:rPr lang="de-CH" sz="3000" dirty="0" err="1"/>
              <a:t>to</a:t>
            </a:r>
            <a:r>
              <a:rPr lang="de-CH" sz="3000" dirty="0"/>
              <a:t> Research Data Management </a:t>
            </a:r>
            <a:r>
              <a:rPr lang="de-CH" sz="3000" dirty="0" err="1"/>
              <a:t>with</a:t>
            </a:r>
            <a:r>
              <a:rPr lang="de-CH" sz="3000" dirty="0"/>
              <a:t> </a:t>
            </a:r>
            <a:r>
              <a:rPr lang="de-CH" sz="3000" dirty="0" err="1"/>
              <a:t>openBIS</a:t>
            </a:r>
            <a:endParaRPr lang="de-CH" sz="3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DAA21-C042-6147-9644-8C21B76A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3" y="1957710"/>
            <a:ext cx="3663630" cy="4187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21-B5B5-8041-8586-0656BB96A441}"/>
              </a:ext>
            </a:extLst>
          </p:cNvPr>
          <p:cNvSpPr txBox="1"/>
          <p:nvPr/>
        </p:nvSpPr>
        <p:spPr>
          <a:xfrm>
            <a:off x="1467970" y="159054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Protocol: muffins recipe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EED53-12BE-BB4E-B6FA-F80C701FD171}"/>
              </a:ext>
            </a:extLst>
          </p:cNvPr>
          <p:cNvSpPr txBox="1"/>
          <p:nvPr/>
        </p:nvSpPr>
        <p:spPr>
          <a:xfrm>
            <a:off x="6679333" y="1590546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Experimental Step: making muffins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1418A-46AD-6F40-986B-C5675A63F0A6}"/>
              </a:ext>
            </a:extLst>
          </p:cNvPr>
          <p:cNvSpPr txBox="1"/>
          <p:nvPr/>
        </p:nvSpPr>
        <p:spPr>
          <a:xfrm>
            <a:off x="6229691" y="2040673"/>
            <a:ext cx="5198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use 240 ml of whole milk, instead of 250 ml semi-skimmed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add a teaspoon of sodium bicarbonate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cook the muffins for 30 mins at 180°C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2B06-05ED-3B4A-8D87-E722E4062497}"/>
              </a:ext>
            </a:extLst>
          </p:cNvPr>
          <p:cNvSpPr txBox="1"/>
          <p:nvPr/>
        </p:nvSpPr>
        <p:spPr>
          <a:xfrm>
            <a:off x="5876538" y="3767886"/>
            <a:ext cx="588366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H" dirty="0"/>
              <a:t>The protocol gives me directions and defines the steps;</a:t>
            </a:r>
            <a:endParaRPr lang="en-US" dirty="0"/>
          </a:p>
          <a:p>
            <a:r>
              <a:rPr lang="en-GB" dirty="0"/>
              <a:t>W</a:t>
            </a:r>
            <a:r>
              <a:rPr lang="en-CH" dirty="0"/>
              <a:t>hen I perform my experiment I can change some parameters and this needs to be recorded.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36581-E989-3247-8A4A-4BE5878E20CC}"/>
              </a:ext>
            </a:extLst>
          </p:cNvPr>
          <p:cNvSpPr txBox="1"/>
          <p:nvPr/>
        </p:nvSpPr>
        <p:spPr>
          <a:xfrm>
            <a:off x="2702816" y="6421519"/>
            <a:ext cx="179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00" i="1" dirty="0"/>
              <a:t>www.b</a:t>
            </a:r>
            <a:r>
              <a:rPr lang="en-CH" sz="1000" i="1" dirty="0"/>
              <a:t>bcgoodfood.com</a:t>
            </a:r>
          </a:p>
        </p:txBody>
      </p:sp>
    </p:spTree>
    <p:extLst>
      <p:ext uri="{BB962C8B-B14F-4D97-AF65-F5344CB8AC3E}">
        <p14:creationId xmlns:p14="http://schemas.microsoft.com/office/powerpoint/2010/main" val="14914212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210BF-F96E-8C45-B607-09E87AAD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D0BB6-75DF-F746-B577-69C10A8C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4433" y="6308726"/>
            <a:ext cx="4278151" cy="468312"/>
          </a:xfrm>
        </p:spPr>
        <p:txBody>
          <a:bodyPr/>
          <a:lstStyle/>
          <a:p>
            <a:r>
              <a:rPr lang="de-DE" dirty="0"/>
              <a:t>Caterina Barillari,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AE8CE-DB79-7641-BBCD-5F1324EF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Linking objects and datasets</a:t>
            </a:r>
          </a:p>
        </p:txBody>
      </p:sp>
      <p:sp>
        <p:nvSpPr>
          <p:cNvPr id="15" name="Rounded Rectangle 29">
            <a:extLst>
              <a:ext uri="{FF2B5EF4-FFF2-40B4-BE49-F238E27FC236}">
                <a16:creationId xmlns:a16="http://schemas.microsoft.com/office/drawing/2014/main" id="{69DAF398-308B-3C48-AD8B-B9E6C482A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66" y="2531672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33E55F29-2DEB-814F-A717-B04CCA663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538" y="3448159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7" name="Rounded Rectangle 29">
            <a:extLst>
              <a:ext uri="{FF2B5EF4-FFF2-40B4-BE49-F238E27FC236}">
                <a16:creationId xmlns:a16="http://schemas.microsoft.com/office/drawing/2014/main" id="{87CC52BC-15AE-694F-830A-00492A810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036" y="3448159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1F3EF8E0-925E-E840-AF26-3722B1AB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009" y="3435633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1" name="Rounded Rectangle 29">
            <a:extLst>
              <a:ext uri="{FF2B5EF4-FFF2-40B4-BE49-F238E27FC236}">
                <a16:creationId xmlns:a16="http://schemas.microsoft.com/office/drawing/2014/main" id="{9E398A31-4AB9-9546-A28E-341268777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50" y="4462767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2" name="Rounded Rectangle 29">
            <a:extLst>
              <a:ext uri="{FF2B5EF4-FFF2-40B4-BE49-F238E27FC236}">
                <a16:creationId xmlns:a16="http://schemas.microsoft.com/office/drawing/2014/main" id="{83DE574A-20C6-B44B-A3EA-C47493CB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734" y="4462767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377B5034-B3E6-FA4B-AD12-13E270669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113" y="4487819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4" name="Rounded Rectangle 29">
            <a:extLst>
              <a:ext uri="{FF2B5EF4-FFF2-40B4-BE49-F238E27FC236}">
                <a16:creationId xmlns:a16="http://schemas.microsoft.com/office/drawing/2014/main" id="{D6BCFFC8-19CF-2E49-A9EA-749D6140D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485" y="5527480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5" name="Rounded Rectangle 29">
            <a:extLst>
              <a:ext uri="{FF2B5EF4-FFF2-40B4-BE49-F238E27FC236}">
                <a16:creationId xmlns:a16="http://schemas.microsoft.com/office/drawing/2014/main" id="{3AC47117-E5A8-6145-B583-C26BA6D1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400" y="5527480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7F649F-E319-4B42-B878-95D02D3DF7A1}"/>
              </a:ext>
            </a:extLst>
          </p:cNvPr>
          <p:cNvCxnSpPr>
            <a:cxnSpLocks/>
          </p:cNvCxnSpPr>
          <p:nvPr/>
        </p:nvCxnSpPr>
        <p:spPr>
          <a:xfrm>
            <a:off x="2973890" y="2981194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4E99A2-A246-674E-91C1-111999CE8D94}"/>
              </a:ext>
            </a:extLst>
          </p:cNvPr>
          <p:cNvCxnSpPr>
            <a:cxnSpLocks/>
          </p:cNvCxnSpPr>
          <p:nvPr/>
        </p:nvCxnSpPr>
        <p:spPr>
          <a:xfrm>
            <a:off x="3026082" y="2958230"/>
            <a:ext cx="859369" cy="473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03D401-ED87-754D-88A7-3B3BB4207DD6}"/>
              </a:ext>
            </a:extLst>
          </p:cNvPr>
          <p:cNvCxnSpPr>
            <a:cxnSpLocks/>
          </p:cNvCxnSpPr>
          <p:nvPr/>
        </p:nvCxnSpPr>
        <p:spPr>
          <a:xfrm flipH="1">
            <a:off x="2257066" y="2972844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49B02A-76AF-6D4B-857B-DE44FDC9321A}"/>
              </a:ext>
            </a:extLst>
          </p:cNvPr>
          <p:cNvCxnSpPr>
            <a:cxnSpLocks/>
          </p:cNvCxnSpPr>
          <p:nvPr/>
        </p:nvCxnSpPr>
        <p:spPr>
          <a:xfrm flipH="1">
            <a:off x="1006551" y="3939436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67224E-AF10-5D43-A32D-5FA3F0D10BBC}"/>
              </a:ext>
            </a:extLst>
          </p:cNvPr>
          <p:cNvCxnSpPr>
            <a:cxnSpLocks/>
          </p:cNvCxnSpPr>
          <p:nvPr/>
        </p:nvCxnSpPr>
        <p:spPr>
          <a:xfrm>
            <a:off x="1980158" y="3916472"/>
            <a:ext cx="477325" cy="455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0E59BC-E389-3345-9384-D1A4206A0126}"/>
              </a:ext>
            </a:extLst>
          </p:cNvPr>
          <p:cNvCxnSpPr>
            <a:cxnSpLocks/>
          </p:cNvCxnSpPr>
          <p:nvPr/>
        </p:nvCxnSpPr>
        <p:spPr>
          <a:xfrm flipH="1">
            <a:off x="2081702" y="4920642"/>
            <a:ext cx="288850" cy="4906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07FAD4-CF0C-E343-B1EA-A52ACEAACF72}"/>
              </a:ext>
            </a:extLst>
          </p:cNvPr>
          <p:cNvCxnSpPr>
            <a:cxnSpLocks/>
          </p:cNvCxnSpPr>
          <p:nvPr/>
        </p:nvCxnSpPr>
        <p:spPr>
          <a:xfrm>
            <a:off x="2635688" y="4910205"/>
            <a:ext cx="360415" cy="4885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0F9B7-BE3F-BA45-AEAA-1E6B5B144FDC}"/>
              </a:ext>
            </a:extLst>
          </p:cNvPr>
          <p:cNvCxnSpPr>
            <a:cxnSpLocks/>
          </p:cNvCxnSpPr>
          <p:nvPr/>
        </p:nvCxnSpPr>
        <p:spPr>
          <a:xfrm>
            <a:off x="4253632" y="3872629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373E000-2408-F34C-8F1A-8A2D33ABCF4D}"/>
              </a:ext>
            </a:extLst>
          </p:cNvPr>
          <p:cNvSpPr/>
          <p:nvPr/>
        </p:nvSpPr>
        <p:spPr bwMode="auto">
          <a:xfrm>
            <a:off x="8502173" y="2492680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3A9FE00-EE15-8B4C-9908-D847B79CE4BC}"/>
              </a:ext>
            </a:extLst>
          </p:cNvPr>
          <p:cNvSpPr/>
          <p:nvPr/>
        </p:nvSpPr>
        <p:spPr bwMode="auto">
          <a:xfrm>
            <a:off x="7264184" y="3396641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656C0F4-9598-DA49-B60A-EA210C478EEC}"/>
              </a:ext>
            </a:extLst>
          </p:cNvPr>
          <p:cNvSpPr/>
          <p:nvPr/>
        </p:nvSpPr>
        <p:spPr bwMode="auto">
          <a:xfrm>
            <a:off x="8581504" y="3411255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A73A5B-D896-3F49-80F1-7DD7B3F9826D}"/>
              </a:ext>
            </a:extLst>
          </p:cNvPr>
          <p:cNvSpPr/>
          <p:nvPr/>
        </p:nvSpPr>
        <p:spPr bwMode="auto">
          <a:xfrm>
            <a:off x="10011559" y="3450920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9FB68C4-D17D-704F-A273-B82FB173C2DB}"/>
              </a:ext>
            </a:extLst>
          </p:cNvPr>
          <p:cNvSpPr/>
          <p:nvPr/>
        </p:nvSpPr>
        <p:spPr bwMode="auto">
          <a:xfrm>
            <a:off x="6266277" y="4453002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C822261-AA90-0040-9311-4E961C888C40}"/>
              </a:ext>
            </a:extLst>
          </p:cNvPr>
          <p:cNvSpPr/>
          <p:nvPr/>
        </p:nvSpPr>
        <p:spPr bwMode="auto">
          <a:xfrm>
            <a:off x="7832030" y="4465529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3923A9-0A2B-BD41-A1AE-EE00001B5EB4}"/>
              </a:ext>
            </a:extLst>
          </p:cNvPr>
          <p:cNvSpPr/>
          <p:nvPr/>
        </p:nvSpPr>
        <p:spPr bwMode="auto">
          <a:xfrm>
            <a:off x="10049138" y="4440476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06A24F4-F18A-8943-B1CA-44A0F418E8EC}"/>
              </a:ext>
            </a:extLst>
          </p:cNvPr>
          <p:cNvSpPr/>
          <p:nvPr/>
        </p:nvSpPr>
        <p:spPr bwMode="auto">
          <a:xfrm>
            <a:off x="7143099" y="5517715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B779363-75A1-1544-98E7-4D81ED5B5831}"/>
              </a:ext>
            </a:extLst>
          </p:cNvPr>
          <p:cNvSpPr/>
          <p:nvPr/>
        </p:nvSpPr>
        <p:spPr bwMode="auto">
          <a:xfrm>
            <a:off x="8621170" y="5517715"/>
            <a:ext cx="1032516" cy="4008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E78B2A-653F-5945-8E99-2AD16BBFE362}"/>
              </a:ext>
            </a:extLst>
          </p:cNvPr>
          <p:cNvCxnSpPr>
            <a:cxnSpLocks/>
          </p:cNvCxnSpPr>
          <p:nvPr/>
        </p:nvCxnSpPr>
        <p:spPr>
          <a:xfrm>
            <a:off x="9051100" y="2933177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EA91A2-F245-0D47-B25B-63F2725723DB}"/>
              </a:ext>
            </a:extLst>
          </p:cNvPr>
          <p:cNvCxnSpPr>
            <a:cxnSpLocks/>
          </p:cNvCxnSpPr>
          <p:nvPr/>
        </p:nvCxnSpPr>
        <p:spPr>
          <a:xfrm>
            <a:off x="9103292" y="2910213"/>
            <a:ext cx="859369" cy="4739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25D65B8-4BDA-4544-9FD3-434710FF6272}"/>
              </a:ext>
            </a:extLst>
          </p:cNvPr>
          <p:cNvCxnSpPr>
            <a:cxnSpLocks/>
          </p:cNvCxnSpPr>
          <p:nvPr/>
        </p:nvCxnSpPr>
        <p:spPr>
          <a:xfrm flipH="1">
            <a:off x="8334276" y="2924827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BEB530-1D9F-6A4F-886F-06F66A0A7465}"/>
              </a:ext>
            </a:extLst>
          </p:cNvPr>
          <p:cNvCxnSpPr>
            <a:cxnSpLocks/>
          </p:cNvCxnSpPr>
          <p:nvPr/>
        </p:nvCxnSpPr>
        <p:spPr>
          <a:xfrm flipH="1">
            <a:off x="6895872" y="3891419"/>
            <a:ext cx="608264" cy="446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D94AC-92D1-7249-A525-D6920C25ABF1}"/>
              </a:ext>
            </a:extLst>
          </p:cNvPr>
          <p:cNvCxnSpPr>
            <a:cxnSpLocks/>
          </p:cNvCxnSpPr>
          <p:nvPr/>
        </p:nvCxnSpPr>
        <p:spPr>
          <a:xfrm>
            <a:off x="7869479" y="3868455"/>
            <a:ext cx="477325" cy="455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2E968AD-1A8C-D34F-B825-FF652B21BBAE}"/>
              </a:ext>
            </a:extLst>
          </p:cNvPr>
          <p:cNvCxnSpPr>
            <a:cxnSpLocks/>
          </p:cNvCxnSpPr>
          <p:nvPr/>
        </p:nvCxnSpPr>
        <p:spPr>
          <a:xfrm>
            <a:off x="10481155" y="3949873"/>
            <a:ext cx="9687" cy="4759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88443D-F03F-B943-8538-08F29B290E5D}"/>
              </a:ext>
            </a:extLst>
          </p:cNvPr>
          <p:cNvCxnSpPr>
            <a:cxnSpLocks/>
          </p:cNvCxnSpPr>
          <p:nvPr/>
        </p:nvCxnSpPr>
        <p:spPr>
          <a:xfrm flipH="1">
            <a:off x="7933444" y="4960308"/>
            <a:ext cx="288850" cy="4906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4C212D-C457-6D42-98FC-B0B8A51992AC}"/>
              </a:ext>
            </a:extLst>
          </p:cNvPr>
          <p:cNvCxnSpPr>
            <a:cxnSpLocks/>
          </p:cNvCxnSpPr>
          <p:nvPr/>
        </p:nvCxnSpPr>
        <p:spPr>
          <a:xfrm>
            <a:off x="8487430" y="4949871"/>
            <a:ext cx="360415" cy="4885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AFACF3-11C5-224F-89F4-D6FB0C8EB365}"/>
              </a:ext>
            </a:extLst>
          </p:cNvPr>
          <p:cNvSpPr txBox="1"/>
          <p:nvPr/>
        </p:nvSpPr>
        <p:spPr>
          <a:xfrm>
            <a:off x="629811" y="1409083"/>
            <a:ext cx="10501593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openBIS</a:t>
            </a:r>
            <a:r>
              <a:rPr lang="en-US" dirty="0"/>
              <a:t> objects can be linked to other objects and datasets to other datasets with </a:t>
            </a:r>
            <a:r>
              <a:rPr lang="en-US" i="1" dirty="0"/>
              <a:t>N:N</a:t>
            </a:r>
            <a:r>
              <a:rPr lang="en-US" dirty="0"/>
              <a:t> relationship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In openBIS terms, these are “parent-child”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5015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2199B-584F-6442-B942-EF25BD54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8678-167A-1049-9B5B-74B82C60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EEB7-5CAB-6A4D-A10D-CB8793B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88803-8034-3F41-8A04-8C7FD10E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are “parents” and “children”?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C1DC-6B27-CF4B-B790-3DCBB4CA3A4C}"/>
              </a:ext>
            </a:extLst>
          </p:cNvPr>
          <p:cNvSpPr txBox="1"/>
          <p:nvPr/>
        </p:nvSpPr>
        <p:spPr>
          <a:xfrm>
            <a:off x="614149" y="1665027"/>
            <a:ext cx="105551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They are a way of connecting entities together.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1. One sample is split into several vials and each of them is used for different types of measurements.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338D-DF53-2B44-83A4-3D7FF70498DC}"/>
              </a:ext>
            </a:extLst>
          </p:cNvPr>
          <p:cNvSpPr txBox="1"/>
          <p:nvPr/>
        </p:nvSpPr>
        <p:spPr>
          <a:xfrm>
            <a:off x="586854" y="4708476"/>
            <a:ext cx="703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You write a protocol, and want to keep track of the samples used.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7EFC7D-A0BC-2C42-A953-930CB22BCAFE}"/>
              </a:ext>
            </a:extLst>
          </p:cNvPr>
          <p:cNvGrpSpPr/>
          <p:nvPr/>
        </p:nvGrpSpPr>
        <p:grpSpPr>
          <a:xfrm>
            <a:off x="3944871" y="5287224"/>
            <a:ext cx="2983486" cy="1290525"/>
            <a:chOff x="3944871" y="5287224"/>
            <a:chExt cx="2983486" cy="1290525"/>
          </a:xfrm>
        </p:grpSpPr>
        <p:sp>
          <p:nvSpPr>
            <p:cNvPr id="20" name="Rounded Rectangle 29">
              <a:extLst>
                <a:ext uri="{FF2B5EF4-FFF2-40B4-BE49-F238E27FC236}">
                  <a16:creationId xmlns:a16="http://schemas.microsoft.com/office/drawing/2014/main" id="{6E427C13-EA3E-EB4F-9A6E-9F05F4DDE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871" y="5291935"/>
              <a:ext cx="1130490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Chemical X</a:t>
              </a:r>
            </a:p>
          </p:txBody>
        </p:sp>
        <p:sp>
          <p:nvSpPr>
            <p:cNvPr id="21" name="Rounded Rectangle 29">
              <a:extLst>
                <a:ext uri="{FF2B5EF4-FFF2-40B4-BE49-F238E27FC236}">
                  <a16:creationId xmlns:a16="http://schemas.microsoft.com/office/drawing/2014/main" id="{22941422-0164-A344-A3E9-2F2767653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867" y="5287224"/>
              <a:ext cx="1130490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Sample Y</a:t>
              </a:r>
            </a:p>
          </p:txBody>
        </p:sp>
        <p:sp>
          <p:nvSpPr>
            <p:cNvPr id="22" name="Rounded Rectangle 29">
              <a:extLst>
                <a:ext uri="{FF2B5EF4-FFF2-40B4-BE49-F238E27FC236}">
                  <a16:creationId xmlns:a16="http://schemas.microsoft.com/office/drawing/2014/main" id="{494FB818-0345-564A-9D60-CB8E968F1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222" y="6190856"/>
              <a:ext cx="983303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Protocol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292ED0-DA7E-7A47-9780-3328BF814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9279" y="5766920"/>
              <a:ext cx="357176" cy="345118"/>
            </a:xfrm>
            <a:prstGeom prst="straightConnector1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17DBE0-E098-4D47-B54D-475C115C7685}"/>
                </a:ext>
              </a:extLst>
            </p:cNvPr>
            <p:cNvCxnSpPr>
              <a:cxnSpLocks/>
            </p:cNvCxnSpPr>
            <p:nvPr/>
          </p:nvCxnSpPr>
          <p:spPr>
            <a:xfrm>
              <a:off x="4804679" y="5728715"/>
              <a:ext cx="529989" cy="366214"/>
            </a:xfrm>
            <a:prstGeom prst="straightConnector1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BE39EE-FE91-4746-A557-03DAA068A733}"/>
              </a:ext>
            </a:extLst>
          </p:cNvPr>
          <p:cNvGrpSpPr/>
          <p:nvPr/>
        </p:nvGrpSpPr>
        <p:grpSpPr>
          <a:xfrm>
            <a:off x="3650538" y="3235691"/>
            <a:ext cx="3368259" cy="1234572"/>
            <a:chOff x="2449469" y="3213338"/>
            <a:chExt cx="3368259" cy="1234572"/>
          </a:xfrm>
        </p:grpSpPr>
        <p:sp>
          <p:nvSpPr>
            <p:cNvPr id="7" name="Rounded Rectangle 29">
              <a:extLst>
                <a:ext uri="{FF2B5EF4-FFF2-40B4-BE49-F238E27FC236}">
                  <a16:creationId xmlns:a16="http://schemas.microsoft.com/office/drawing/2014/main" id="{D9E2889D-5AA6-6F45-A95C-3644AD05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877" y="3213338"/>
              <a:ext cx="1029921" cy="386893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lnSpc>
                  <a:spcPts val="1300"/>
                </a:lnSpc>
                <a:spcBef>
                  <a:spcPts val="300"/>
                </a:spcBef>
                <a:buClr>
                  <a:srgbClr val="1281DC"/>
                </a:buClr>
                <a:defRPr/>
              </a:pPr>
              <a:r>
                <a:rPr lang="de-DE" sz="1400" kern="0" dirty="0">
                  <a:solidFill>
                    <a:srgbClr val="FFFFFF"/>
                  </a:solidFill>
                  <a:ea typeface="ＭＳ Ｐゴシック"/>
                </a:rPr>
                <a:t>Blood Sample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4C7CBC9-AB41-2641-A9DE-13762EBFF566}"/>
                </a:ext>
              </a:extLst>
            </p:cNvPr>
            <p:cNvGrpSpPr/>
            <p:nvPr/>
          </p:nvGrpSpPr>
          <p:grpSpPr>
            <a:xfrm>
              <a:off x="2449469" y="3600231"/>
              <a:ext cx="3368259" cy="847679"/>
              <a:chOff x="2449469" y="3600231"/>
              <a:chExt cx="3368259" cy="847679"/>
            </a:xfrm>
          </p:grpSpPr>
          <p:sp>
            <p:nvSpPr>
              <p:cNvPr id="9" name="Rounded Rectangle 29">
                <a:extLst>
                  <a:ext uri="{FF2B5EF4-FFF2-40B4-BE49-F238E27FC236}">
                    <a16:creationId xmlns:a16="http://schemas.microsoft.com/office/drawing/2014/main" id="{EA34992D-97C3-AB47-91EC-50207084C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585" y="4061017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ts val="1300"/>
                  </a:lnSpc>
                  <a:spcBef>
                    <a:spcPts val="300"/>
                  </a:spcBef>
                  <a:buClr>
                    <a:srgbClr val="1281DC"/>
                  </a:buClr>
                  <a:defRPr/>
                </a:pPr>
                <a:r>
                  <a:rPr lang="de-DE" sz="1400" kern="0" dirty="0" err="1">
                    <a:solidFill>
                      <a:srgbClr val="FFFFFF"/>
                    </a:solidFill>
                    <a:ea typeface="ＭＳ Ｐゴシック"/>
                  </a:rPr>
                  <a:t>Vial</a:t>
                </a:r>
                <a:r>
                  <a:rPr lang="de-DE" sz="1400" kern="0" dirty="0">
                    <a:solidFill>
                      <a:srgbClr val="FFFFFF"/>
                    </a:solidFill>
                    <a:ea typeface="ＭＳ Ｐゴシック"/>
                  </a:rPr>
                  <a:t> 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0AA7B2A-EA4B-F549-A523-F7BCE2C65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6798" y="3696019"/>
                <a:ext cx="177422" cy="313898"/>
              </a:xfrm>
              <a:prstGeom prst="straightConnector1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 type="none" w="med" len="med"/>
                <a:tailEnd type="triangle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27" name="Rounded Rectangle 29">
                <a:extLst>
                  <a:ext uri="{FF2B5EF4-FFF2-40B4-BE49-F238E27FC236}">
                    <a16:creationId xmlns:a16="http://schemas.microsoft.com/office/drawing/2014/main" id="{2C6AB28E-9FC8-3B4B-A89C-B7CC1499F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267" y="4061017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ts val="1300"/>
                  </a:lnSpc>
                  <a:spcBef>
                    <a:spcPts val="300"/>
                  </a:spcBef>
                  <a:buClr>
                    <a:srgbClr val="1281DC"/>
                  </a:buClr>
                  <a:defRPr/>
                </a:pPr>
                <a:r>
                  <a:rPr lang="de-DE" sz="1400" kern="0" dirty="0" err="1">
                    <a:solidFill>
                      <a:srgbClr val="FFFFFF"/>
                    </a:solidFill>
                    <a:ea typeface="ＭＳ Ｐゴシック"/>
                  </a:rPr>
                  <a:t>Vial</a:t>
                </a:r>
                <a:r>
                  <a:rPr lang="de-DE" sz="1400" kern="0" dirty="0">
                    <a:solidFill>
                      <a:srgbClr val="FFFFFF"/>
                    </a:solidFill>
                    <a:ea typeface="ＭＳ Ｐゴシック"/>
                  </a:rPr>
                  <a:t> 2</a:t>
                </a:r>
              </a:p>
            </p:txBody>
          </p:sp>
          <p:sp>
            <p:nvSpPr>
              <p:cNvPr id="28" name="Rounded Rectangle 29">
                <a:extLst>
                  <a:ext uri="{FF2B5EF4-FFF2-40B4-BE49-F238E27FC236}">
                    <a16:creationId xmlns:a16="http://schemas.microsoft.com/office/drawing/2014/main" id="{1620F448-4AAE-B64D-A951-05746594B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469" y="4055823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ts val="1300"/>
                  </a:lnSpc>
                  <a:spcBef>
                    <a:spcPts val="300"/>
                  </a:spcBef>
                  <a:buClr>
                    <a:srgbClr val="1281DC"/>
                  </a:buClr>
                  <a:defRPr/>
                </a:pPr>
                <a:r>
                  <a:rPr lang="de-DE" sz="1400" kern="0" dirty="0" err="1">
                    <a:solidFill>
                      <a:srgbClr val="FFFFFF"/>
                    </a:solidFill>
                    <a:ea typeface="ＭＳ Ｐゴシック"/>
                  </a:rPr>
                  <a:t>Vial</a:t>
                </a:r>
                <a:r>
                  <a:rPr lang="de-DE" sz="1400" kern="0" dirty="0">
                    <a:solidFill>
                      <a:srgbClr val="FFFFFF"/>
                    </a:solidFill>
                    <a:ea typeface="ＭＳ Ｐゴシック"/>
                  </a:rPr>
                  <a:t> 1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211FD83-4747-9645-A33A-04D035373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9427" y="3687137"/>
                <a:ext cx="254468" cy="332828"/>
              </a:xfrm>
              <a:prstGeom prst="straightConnector1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 type="none" w="med" len="med"/>
                <a:tailEnd type="triangle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E0146A2-F27B-934B-B08A-8736A908B004}"/>
                  </a:ext>
                </a:extLst>
              </p:cNvPr>
              <p:cNvCxnSpPr>
                <a:cxnSpLocks/>
                <a:stCxn id="7" idx="2"/>
                <a:endCxn id="27" idx="0"/>
              </p:cNvCxnSpPr>
              <p:nvPr/>
            </p:nvCxnSpPr>
            <p:spPr>
              <a:xfrm>
                <a:off x="4081838" y="3600231"/>
                <a:ext cx="1" cy="460786"/>
              </a:xfrm>
              <a:prstGeom prst="straightConnector1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headEnd type="none" w="med" len="med"/>
                <a:tailEnd type="triangle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DACA18A-8B5C-1247-ABF5-D372A131F976}"/>
              </a:ext>
            </a:extLst>
          </p:cNvPr>
          <p:cNvSpPr txBox="1"/>
          <p:nvPr/>
        </p:nvSpPr>
        <p:spPr>
          <a:xfrm>
            <a:off x="7387002" y="3749792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The Blood Sample is parent of t</a:t>
            </a:r>
            <a:r>
              <a:rPr lang="en-GB" sz="1400" i="1" dirty="0"/>
              <a:t>he</a:t>
            </a:r>
            <a:r>
              <a:rPr lang="en-CH" sz="1400" i="1" dirty="0"/>
              <a:t> samples in each vial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BDCEA3-29C4-C94B-9930-630F377CA13A}"/>
              </a:ext>
            </a:extLst>
          </p:cNvPr>
          <p:cNvSpPr txBox="1"/>
          <p:nvPr/>
        </p:nvSpPr>
        <p:spPr>
          <a:xfrm>
            <a:off x="7489242" y="5813253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Chemical X and Sample Y are parents of the protocol</a:t>
            </a:r>
            <a:endParaRPr lang="en-CH" sz="1400" i="1" dirty="0"/>
          </a:p>
        </p:txBody>
      </p:sp>
    </p:spTree>
    <p:extLst>
      <p:ext uri="{BB962C8B-B14F-4D97-AF65-F5344CB8AC3E}">
        <p14:creationId xmlns:p14="http://schemas.microsoft.com/office/powerpoint/2010/main" val="1994255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2199B-584F-6442-B942-EF25BD54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8678-167A-1049-9B5B-74B82C60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EEB7-5CAB-6A4D-A10D-CB8793B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88803-8034-3F41-8A04-8C7FD10E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are “parents” and “children”?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C1DC-6B27-CF4B-B790-3DCBB4CA3A4C}"/>
              </a:ext>
            </a:extLst>
          </p:cNvPr>
          <p:cNvSpPr txBox="1"/>
          <p:nvPr/>
        </p:nvSpPr>
        <p:spPr>
          <a:xfrm>
            <a:off x="532262" y="1392072"/>
            <a:ext cx="990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3. You describe an experiment and you want to keep track of the protocol(s) and samples used</a:t>
            </a:r>
          </a:p>
        </p:txBody>
      </p:sp>
      <p:sp>
        <p:nvSpPr>
          <p:cNvPr id="20" name="Rounded Rectangle 29">
            <a:extLst>
              <a:ext uri="{FF2B5EF4-FFF2-40B4-BE49-F238E27FC236}">
                <a16:creationId xmlns:a16="http://schemas.microsoft.com/office/drawing/2014/main" id="{6E427C13-EA3E-EB4F-9A6E-9F05F4DD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397" y="2185867"/>
            <a:ext cx="1130490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Chemical X</a:t>
            </a:r>
          </a:p>
        </p:txBody>
      </p:sp>
      <p:sp>
        <p:nvSpPr>
          <p:cNvPr id="21" name="Rounded Rectangle 29">
            <a:extLst>
              <a:ext uri="{FF2B5EF4-FFF2-40B4-BE49-F238E27FC236}">
                <a16:creationId xmlns:a16="http://schemas.microsoft.com/office/drawing/2014/main" id="{22941422-0164-A344-A3E9-2F2767653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459" y="2185867"/>
            <a:ext cx="1107948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Sample Y</a:t>
            </a:r>
          </a:p>
        </p:txBody>
      </p:sp>
      <p:sp>
        <p:nvSpPr>
          <p:cNvPr id="22" name="Rounded Rectangle 29">
            <a:extLst>
              <a:ext uri="{FF2B5EF4-FFF2-40B4-BE49-F238E27FC236}">
                <a16:creationId xmlns:a16="http://schemas.microsoft.com/office/drawing/2014/main" id="{494FB818-0345-564A-9D60-CB8E968F1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009" y="3149600"/>
            <a:ext cx="1107951" cy="28315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Protocol 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292ED0-DA7E-7A47-9780-3328BF814A07}"/>
              </a:ext>
            </a:extLst>
          </p:cNvPr>
          <p:cNvCxnSpPr>
            <a:cxnSpLocks/>
          </p:cNvCxnSpPr>
          <p:nvPr/>
        </p:nvCxnSpPr>
        <p:spPr>
          <a:xfrm flipH="1">
            <a:off x="3919573" y="2643743"/>
            <a:ext cx="1" cy="3041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17DBE0-E098-4D47-B54D-475C115C7685}"/>
              </a:ext>
            </a:extLst>
          </p:cNvPr>
          <p:cNvCxnSpPr>
            <a:cxnSpLocks/>
          </p:cNvCxnSpPr>
          <p:nvPr/>
        </p:nvCxnSpPr>
        <p:spPr>
          <a:xfrm>
            <a:off x="2859205" y="2622647"/>
            <a:ext cx="529989" cy="3662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B7DBF-6B3B-FA43-B39F-5D14ADD48564}"/>
              </a:ext>
            </a:extLst>
          </p:cNvPr>
          <p:cNvSpPr txBox="1"/>
          <p:nvPr/>
        </p:nvSpPr>
        <p:spPr>
          <a:xfrm>
            <a:off x="479946" y="4028365"/>
            <a:ext cx="99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4. You make one experiment in several steps and you want to link each step to the previous one</a:t>
            </a:r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FDAEFD99-B1A7-1E45-A249-0605052D2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760" y="3840480"/>
            <a:ext cx="1353857" cy="46736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9432CA-FAC4-FE43-BD3E-3713F897B08B}"/>
              </a:ext>
            </a:extLst>
          </p:cNvPr>
          <p:cNvCxnSpPr>
            <a:cxnSpLocks/>
          </p:cNvCxnSpPr>
          <p:nvPr/>
        </p:nvCxnSpPr>
        <p:spPr>
          <a:xfrm>
            <a:off x="4483682" y="3453509"/>
            <a:ext cx="538694" cy="340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998E09AA-C588-FC4D-AA54-2A675A93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359" y="2185867"/>
            <a:ext cx="1029921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Blood sample </a:t>
            </a:r>
          </a:p>
        </p:txBody>
      </p:sp>
      <p:sp>
        <p:nvSpPr>
          <p:cNvPr id="34" name="Rounded Rectangle 29">
            <a:extLst>
              <a:ext uri="{FF2B5EF4-FFF2-40B4-BE49-F238E27FC236}">
                <a16:creationId xmlns:a16="http://schemas.microsoft.com/office/drawing/2014/main" id="{68F1797F-47EE-E144-905D-711E5E239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137" y="3057235"/>
            <a:ext cx="871143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Vial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867F3E-6E86-0B4C-804E-F12EB32DBB0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597709" y="2622647"/>
            <a:ext cx="0" cy="434588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8551F-5E94-914D-B6B9-7167482E497E}"/>
              </a:ext>
            </a:extLst>
          </p:cNvPr>
          <p:cNvCxnSpPr>
            <a:cxnSpLocks/>
          </p:cNvCxnSpPr>
          <p:nvPr/>
        </p:nvCxnSpPr>
        <p:spPr>
          <a:xfrm flipH="1">
            <a:off x="6264322" y="3414841"/>
            <a:ext cx="869299" cy="4201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38" name="Rounded Rectangle 29">
            <a:extLst>
              <a:ext uri="{FF2B5EF4-FFF2-40B4-BE49-F238E27FC236}">
                <a16:creationId xmlns:a16="http://schemas.microsoft.com/office/drawing/2014/main" id="{78ABCA22-8E03-3046-9443-76B5B89D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94" y="4851919"/>
            <a:ext cx="1356342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1</a:t>
            </a:r>
          </a:p>
        </p:txBody>
      </p:sp>
      <p:sp>
        <p:nvSpPr>
          <p:cNvPr id="41" name="Rounded Rectangle 29">
            <a:extLst>
              <a:ext uri="{FF2B5EF4-FFF2-40B4-BE49-F238E27FC236}">
                <a16:creationId xmlns:a16="http://schemas.microsoft.com/office/drawing/2014/main" id="{26AC0ED9-76D5-994E-BE6A-EA53BF5FE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016" y="5591172"/>
            <a:ext cx="1356342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2</a:t>
            </a:r>
          </a:p>
        </p:txBody>
      </p:sp>
      <p:sp>
        <p:nvSpPr>
          <p:cNvPr id="42" name="Rounded Rectangle 29">
            <a:extLst>
              <a:ext uri="{FF2B5EF4-FFF2-40B4-BE49-F238E27FC236}">
                <a16:creationId xmlns:a16="http://schemas.microsoft.com/office/drawing/2014/main" id="{ABBB1FFA-3C39-3B4B-B7E4-570301FCD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44" y="6303130"/>
            <a:ext cx="1356342" cy="386893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Lab Experiment 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860AA2-8D47-9A4B-95FE-3AAF22AE86A9}"/>
              </a:ext>
            </a:extLst>
          </p:cNvPr>
          <p:cNvCxnSpPr>
            <a:cxnSpLocks/>
          </p:cNvCxnSpPr>
          <p:nvPr/>
        </p:nvCxnSpPr>
        <p:spPr>
          <a:xfrm>
            <a:off x="5502322" y="5270311"/>
            <a:ext cx="0" cy="2570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A569AD-2E14-0D45-B977-85479FDDA9B6}"/>
              </a:ext>
            </a:extLst>
          </p:cNvPr>
          <p:cNvCxnSpPr>
            <a:cxnSpLocks/>
          </p:cNvCxnSpPr>
          <p:nvPr/>
        </p:nvCxnSpPr>
        <p:spPr>
          <a:xfrm>
            <a:off x="5504597" y="6023213"/>
            <a:ext cx="0" cy="2570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B46FE7-961F-A44D-AAF1-C2BBDEE1C213}"/>
              </a:ext>
            </a:extLst>
          </p:cNvPr>
          <p:cNvSpPr txBox="1"/>
          <p:nvPr/>
        </p:nvSpPr>
        <p:spPr>
          <a:xfrm>
            <a:off x="8239564" y="2686308"/>
            <a:ext cx="367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Protocol A and Vial 1 are parents of the Lab Experiment 1</a:t>
            </a:r>
            <a:endParaRPr lang="en-CH" sz="1400" i="1" dirty="0"/>
          </a:p>
        </p:txBody>
      </p:sp>
    </p:spTree>
    <p:extLst>
      <p:ext uri="{BB962C8B-B14F-4D97-AF65-F5344CB8AC3E}">
        <p14:creationId xmlns:p14="http://schemas.microsoft.com/office/powerpoint/2010/main" val="253943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 animBg="1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C8683-DE92-3C47-BC17-E3BC6E01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B18F9-1514-E445-9945-F864256F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93B7-7F0B-0C48-81B8-D200CF99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229D7F-6E59-F143-970B-C2D255CB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Roles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652C76-A81C-0245-8179-4E3790BB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16100"/>
              </p:ext>
            </p:extLst>
          </p:nvPr>
        </p:nvGraphicFramePr>
        <p:xfrm>
          <a:off x="1442720" y="1592714"/>
          <a:ext cx="9286240" cy="43109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43120">
                  <a:extLst>
                    <a:ext uri="{9D8B030D-6E8A-4147-A177-3AD203B41FA5}">
                      <a16:colId xmlns:a16="http://schemas.microsoft.com/office/drawing/2014/main" val="3011903727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3370821358"/>
                    </a:ext>
                  </a:extLst>
                </a:gridCol>
              </a:tblGrid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5683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Observer (Space or Instance)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Read-only access to given spaces or to the whole instance.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3711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+ edit Object, Experiment.</a:t>
                      </a:r>
                    </a:p>
                    <a:p>
                      <a:r>
                        <a:rPr lang="en-US" dirty="0"/>
                        <a:t>Edit Project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05706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power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rights +create Projects .</a:t>
                      </a:r>
                    </a:p>
                    <a:p>
                      <a:r>
                        <a:rPr lang="en-US" dirty="0"/>
                        <a:t>Delete object, experiment, project, datasets.</a:t>
                      </a:r>
                    </a:p>
                    <a:p>
                      <a:r>
                        <a:rPr lang="en-US" dirty="0"/>
                        <a:t>Add, update vocabulary terms.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0058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user rights+ list roles; create and delete space roles; edit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26498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Instance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Space admin rights + create types. Has access to everything.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20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5191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E2CDFD-9EC5-624F-95B0-4F84EE6C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Freezing entities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0" y="1670756"/>
            <a:ext cx="684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ts val="600"/>
              </a:spcBef>
            </a:pPr>
            <a:r>
              <a:rPr lang="en-US" dirty="0"/>
              <a:t>It is possible to “freeze” every level of the openBIS hierarchy.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EF7A0-1156-9446-92A2-CB52D78E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43" y="2190522"/>
            <a:ext cx="67437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8A8346-365D-3046-B86C-C3CE5E693B9D}"/>
              </a:ext>
            </a:extLst>
          </p:cNvPr>
          <p:cNvSpPr/>
          <p:nvPr/>
        </p:nvSpPr>
        <p:spPr>
          <a:xfrm>
            <a:off x="3125164" y="4872942"/>
            <a:ext cx="3727048" cy="314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7603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474131" y="1704621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every level, everything below is always selected to be frozen. Selection can be modified.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39FEB-108A-2545-B52F-367979553E88}"/>
              </a:ext>
            </a:extLst>
          </p:cNvPr>
          <p:cNvGrpSpPr/>
          <p:nvPr/>
        </p:nvGrpSpPr>
        <p:grpSpPr>
          <a:xfrm>
            <a:off x="1873956" y="2269067"/>
            <a:ext cx="8116711" cy="3725334"/>
            <a:chOff x="1873956" y="2269067"/>
            <a:chExt cx="8116711" cy="37253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3D21EB-AF96-694A-A0AF-630A5803C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73956" y="2269067"/>
              <a:ext cx="8094133" cy="22054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D6940F-6E54-984F-9DD6-E07D65AF7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5244" y="4436533"/>
              <a:ext cx="8105423" cy="1557868"/>
            </a:xfrm>
            <a:prstGeom prst="rect">
              <a:avLst/>
            </a:prstGeom>
          </p:spPr>
        </p:pic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ED408E-D1C9-D04F-A171-490C9DD41E6C}"/>
              </a:ext>
            </a:extLst>
          </p:cNvPr>
          <p:cNvSpPr/>
          <p:nvPr/>
        </p:nvSpPr>
        <p:spPr>
          <a:xfrm>
            <a:off x="551550" y="4927600"/>
            <a:ext cx="1265961" cy="647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Freezing entities </a:t>
            </a:r>
          </a:p>
        </p:txBody>
      </p:sp>
    </p:spTree>
    <p:extLst>
      <p:ext uri="{BB962C8B-B14F-4D97-AF65-F5344CB8AC3E}">
        <p14:creationId xmlns:p14="http://schemas.microsoft.com/office/powerpoint/2010/main" val="3357430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566731" y="1484702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Barcodes can be generated &amp; printed after enabling this feature from Settings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574414"/>
            <a:ext cx="11328400" cy="972000"/>
          </a:xfrm>
        </p:spPr>
        <p:txBody>
          <a:bodyPr anchor="ctr"/>
          <a:lstStyle/>
          <a:p>
            <a:r>
              <a:rPr lang="en-US" dirty="0"/>
              <a:t>Barcode 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64A41-F3D5-BD4C-B9FD-965F763B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51" y="1925449"/>
            <a:ext cx="9518248" cy="37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56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566731" y="1484702"/>
            <a:ext cx="111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can be used locally or via </a:t>
            </a:r>
            <a:r>
              <a:rPr lang="en-US" dirty="0" err="1"/>
              <a:t>JupyterHub</a:t>
            </a:r>
            <a:r>
              <a:rPr lang="en-US" dirty="0"/>
              <a:t> server for downstream data analysis.</a:t>
            </a:r>
          </a:p>
          <a:p>
            <a:r>
              <a:rPr lang="en-US" dirty="0" err="1"/>
              <a:t>Dropboxes</a:t>
            </a:r>
            <a:r>
              <a:rPr lang="en-US" dirty="0"/>
              <a:t> are an efficient tool to help data upload in </a:t>
            </a:r>
            <a:r>
              <a:rPr lang="en-US" dirty="0" err="1"/>
              <a:t>openBIS</a:t>
            </a:r>
            <a:r>
              <a:rPr lang="en-US" dirty="0"/>
              <a:t>. Archiving for LTS </a:t>
            </a:r>
            <a:r>
              <a:rPr lang="en-US"/>
              <a:t>(ETH only</a:t>
            </a:r>
            <a:r>
              <a:rPr lang="en-US" dirty="0"/>
              <a:t>)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574414"/>
            <a:ext cx="11328400" cy="972000"/>
          </a:xfrm>
        </p:spPr>
        <p:txBody>
          <a:bodyPr anchor="ctr"/>
          <a:lstStyle/>
          <a:p>
            <a:r>
              <a:rPr lang="en-US" dirty="0" err="1"/>
              <a:t>Jupyter</a:t>
            </a:r>
            <a:r>
              <a:rPr lang="en-US" dirty="0"/>
              <a:t> Notebook, Dropbox &amp; Archiving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0C662-1251-BA49-A087-695855BB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88" y="2212852"/>
            <a:ext cx="9471949" cy="390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377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94B86-5605-5547-B2CE-235AD7C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566731" y="1484702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can be used locally or via </a:t>
            </a:r>
            <a:r>
              <a:rPr lang="en-US" dirty="0" err="1"/>
              <a:t>JupyterHub</a:t>
            </a:r>
            <a:r>
              <a:rPr lang="en-US" dirty="0"/>
              <a:t> server for downstream data analysis.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574414"/>
            <a:ext cx="11328400" cy="972000"/>
          </a:xfrm>
        </p:spPr>
        <p:txBody>
          <a:bodyPr anchor="ctr"/>
          <a:lstStyle/>
          <a:p>
            <a:r>
              <a:rPr lang="en-US" dirty="0" err="1"/>
              <a:t>Jupyter</a:t>
            </a:r>
            <a:r>
              <a:rPr lang="en-US" dirty="0"/>
              <a:t> Notebook &amp; Dropbox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42E5A-D3BC-9040-8100-55AD42FF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3" y="1872073"/>
            <a:ext cx="9136284" cy="41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828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D66F-9EC7-9148-8C73-8988CA9D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E2D6-E12A-A640-B461-2C81AD67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436D-79E9-2446-93AC-CCD0207A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31CE5-40B5-D043-A0D9-A9410E1649F3}"/>
              </a:ext>
            </a:extLst>
          </p:cNvPr>
          <p:cNvSpPr/>
          <p:nvPr/>
        </p:nvSpPr>
        <p:spPr>
          <a:xfrm>
            <a:off x="184484" y="1357745"/>
            <a:ext cx="1200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2"/>
              </a:rPr>
              <a:t>https://openbis-training.ethz.ch/openbis/webapp/eln-lims/?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BB3-613F-A04F-9CC5-60A38293A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85" y="2667698"/>
            <a:ext cx="5643185" cy="33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13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54A7-27C4-6D4A-A710-6EF63A44D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today’s </a:t>
            </a:r>
            <a:r>
              <a:rPr lang="en-US" dirty="0" err="1"/>
              <a:t>openBIS</a:t>
            </a:r>
            <a:r>
              <a:rPr lang="en-US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4BB11-610D-8B47-99AC-D8F1C70F2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81F6-7522-514C-997B-28BDBD16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06EC-0071-3A43-9439-6210B6E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7725-8AA5-3E45-83F3-66EFB8CC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DE307A0-A105-1A44-A599-8F9A941EEE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995498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RNA sequencing study of 8 different dog breeds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9AF72-2F28-F947-BCA8-CAF359FEA274}"/>
              </a:ext>
            </a:extLst>
          </p:cNvPr>
          <p:cNvSpPr/>
          <p:nvPr/>
        </p:nvSpPr>
        <p:spPr>
          <a:xfrm>
            <a:off x="431799" y="1592714"/>
            <a:ext cx="1107000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of the study: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intra breed genetic variability of dogs with special reference to Beagle dog, since Beagles are used as an animal model for compound testing in the pharma industry. </a:t>
            </a:r>
            <a:endParaRPr lang="en-CH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eight different dog breeds are as follows: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Beagle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GSD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Golden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Retriver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Terrier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Charles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Poodle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Rottweiler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 Highland White Terrier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3E33C-3805-4043-B8A5-A3C42B78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986" y="2816068"/>
            <a:ext cx="1514513" cy="22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751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C1FE4-4DC8-814A-A4C1-5C107500955A}"/>
              </a:ext>
            </a:extLst>
          </p:cNvPr>
          <p:cNvCxnSpPr/>
          <p:nvPr/>
        </p:nvCxnSpPr>
        <p:spPr>
          <a:xfrm>
            <a:off x="6679580" y="2862439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C2EB582-5EAD-2B4B-84EF-4469E97F58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3" r="36720"/>
          <a:stretch/>
        </p:blipFill>
        <p:spPr>
          <a:xfrm>
            <a:off x="7711315" y="2413510"/>
            <a:ext cx="2257366" cy="9728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CD2C1-3FC4-CF44-9CC7-0854126F9062}"/>
              </a:ext>
            </a:extLst>
          </p:cNvPr>
          <p:cNvSpPr txBox="1"/>
          <p:nvPr/>
        </p:nvSpPr>
        <p:spPr>
          <a:xfrm>
            <a:off x="8004002" y="4200716"/>
            <a:ext cx="24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Analysis of sequencing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2FC31F-FD66-284A-BAB8-1C1D39C385C2}"/>
              </a:ext>
            </a:extLst>
          </p:cNvPr>
          <p:cNvCxnSpPr/>
          <p:nvPr/>
        </p:nvCxnSpPr>
        <p:spPr>
          <a:xfrm>
            <a:off x="10123725" y="2908370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7484D-38AA-4246-9155-A11901B2AC34}"/>
              </a:ext>
            </a:extLst>
          </p:cNvPr>
          <p:cNvSpPr txBox="1"/>
          <p:nvPr/>
        </p:nvSpPr>
        <p:spPr>
          <a:xfrm>
            <a:off x="11025901" y="27120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57534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8F56-D6B6-F44D-8FCA-226BA929B331}"/>
              </a:ext>
            </a:extLst>
          </p:cNvPr>
          <p:cNvSpPr txBox="1"/>
          <p:nvPr/>
        </p:nvSpPr>
        <p:spPr>
          <a:xfrm>
            <a:off x="8235076" y="1889350"/>
            <a:ext cx="1877502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Samples</a:t>
            </a:r>
            <a:r>
              <a:rPr lang="en-CH" dirty="0"/>
              <a:t>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Tissues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Chemicals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D640-5D1E-C44B-A09D-8707FFC4D54B}"/>
              </a:ext>
            </a:extLst>
          </p:cNvPr>
          <p:cNvSpPr txBox="1"/>
          <p:nvPr/>
        </p:nvSpPr>
        <p:spPr>
          <a:xfrm>
            <a:off x="4444965" y="1889350"/>
            <a:ext cx="2249398" cy="1425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Protocols</a:t>
            </a:r>
            <a:r>
              <a:rPr lang="en-CH" dirty="0"/>
              <a:t>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0A88-DEF5-2146-9051-87157AB4CCC5}"/>
              </a:ext>
            </a:extLst>
          </p:cNvPr>
          <p:cNvSpPr txBox="1"/>
          <p:nvPr/>
        </p:nvSpPr>
        <p:spPr>
          <a:xfrm>
            <a:off x="654854" y="1889350"/>
            <a:ext cx="2249398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E</a:t>
            </a:r>
            <a:r>
              <a:rPr lang="en-GB" b="1" dirty="0"/>
              <a:t>x</a:t>
            </a:r>
            <a:r>
              <a:rPr lang="en-CH" b="1" dirty="0"/>
              <a:t>periments: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sequencing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491920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does the process look like in </a:t>
            </a:r>
            <a:r>
              <a:rPr lang="en-US" dirty="0" err="1"/>
              <a:t>openBIS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C963F-2B5E-EC46-9B86-E6EE1052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1854515"/>
            <a:ext cx="4761524" cy="3470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6F80F-451C-A14F-86E2-1960DD86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88" y="1974112"/>
            <a:ext cx="6343690" cy="32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002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8130-A017-D440-94E3-DC721102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does the process look like in </a:t>
            </a:r>
            <a:r>
              <a:rPr lang="en-US" dirty="0" err="1"/>
              <a:t>openBIS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60DB9-852A-0849-967B-3FB19D18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" r="1090"/>
          <a:stretch/>
        </p:blipFill>
        <p:spPr>
          <a:xfrm>
            <a:off x="996043" y="2203981"/>
            <a:ext cx="10646228" cy="34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34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DDCF-F414-B543-BA58-9741EE59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7BA8-B7A0-6A46-B9DF-04A6A2CA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2AF-263C-E54C-A970-09BEB8A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8A1C9-D49C-294F-81CB-B5A69687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Management of samples and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223E7-D14F-2843-A286-EC2CCB2F2F6E}"/>
              </a:ext>
            </a:extLst>
          </p:cNvPr>
          <p:cNvSpPr txBox="1"/>
          <p:nvPr/>
        </p:nvSpPr>
        <p:spPr>
          <a:xfrm>
            <a:off x="431801" y="2022451"/>
            <a:ext cx="9302739" cy="308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register a few samples and one protocol in the inventory, covering different topics: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Single sample registration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Batch registration of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Batch modification of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How to assign storage positions to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How to register a standard lab protocol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327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DDCF-F414-B543-BA58-9741EE59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7BA8-B7A0-6A46-B9DF-04A6A2CA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2AF-263C-E54C-A970-09BEB8A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8A1C9-D49C-294F-81CB-B5A69687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Lab notebook</a:t>
            </a:r>
          </a:p>
        </p:txBody>
      </p:sp>
      <p:cxnSp>
        <p:nvCxnSpPr>
          <p:cNvPr id="12" name="Straight Arrow Connector 33">
            <a:extLst>
              <a:ext uri="{FF2B5EF4-FFF2-40B4-BE49-F238E27FC236}">
                <a16:creationId xmlns:a16="http://schemas.microsoft.com/office/drawing/2014/main" id="{11ECBAD4-3A35-1C44-895C-9F0EF45084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94766" y="2509918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3" name="Straight Arrow Connector 47">
            <a:extLst>
              <a:ext uri="{FF2B5EF4-FFF2-40B4-BE49-F238E27FC236}">
                <a16:creationId xmlns:a16="http://schemas.microsoft.com/office/drawing/2014/main" id="{E80873DC-F6DE-0B4F-AA12-889C33AB43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47" y="2798090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4" name="Straight Arrow Connector 49">
            <a:extLst>
              <a:ext uri="{FF2B5EF4-FFF2-40B4-BE49-F238E27FC236}">
                <a16:creationId xmlns:a16="http://schemas.microsoft.com/office/drawing/2014/main" id="{5471DA0A-E073-CC4E-A5E0-6E63A347C4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48" y="2798090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2C0FD-5533-0543-A25F-45E1318E00D2}"/>
              </a:ext>
            </a:extLst>
          </p:cNvPr>
          <p:cNvSpPr/>
          <p:nvPr/>
        </p:nvSpPr>
        <p:spPr bwMode="auto">
          <a:xfrm>
            <a:off x="2363135" y="1822496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D019B776-54D9-FE40-B213-8CDC37FAA4EF}"/>
              </a:ext>
            </a:extLst>
          </p:cNvPr>
          <p:cNvSpPr/>
          <p:nvPr/>
        </p:nvSpPr>
        <p:spPr bwMode="auto">
          <a:xfrm>
            <a:off x="2714293" y="2379784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CEA18575-A9F7-FA4B-AAED-0CD55E649E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74923" y="5008738"/>
            <a:ext cx="1437490" cy="1113826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81C6BE5C-AAA0-464A-ADCC-A7D8B9D78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679" y="2853792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0" name="Rounded Rectangle 29">
            <a:extLst>
              <a:ext uri="{FF2B5EF4-FFF2-40B4-BE49-F238E27FC236}">
                <a16:creationId xmlns:a16="http://schemas.microsoft.com/office/drawing/2014/main" id="{C7E31C89-5EE2-0A4F-AB96-46E0CC83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736" y="2883351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Sequencing read of RNA extracts</a:t>
            </a:r>
            <a:r>
              <a:rPr lang="en-CH" sz="1400" dirty="0">
                <a:solidFill>
                  <a:schemeClr val="bg1"/>
                </a:solidFill>
              </a:rPr>
              <a:t> </a:t>
            </a:r>
            <a:endParaRPr lang="de-DE" sz="1400" kern="0" dirty="0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511C168-91C9-3A48-A1E9-0FE36B9D4A61}"/>
              </a:ext>
            </a:extLst>
          </p:cNvPr>
          <p:cNvSpPr/>
          <p:nvPr/>
        </p:nvSpPr>
        <p:spPr bwMode="auto">
          <a:xfrm>
            <a:off x="5438701" y="3437942"/>
            <a:ext cx="1125700" cy="4196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Fasta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files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2" name="Rounded Rectangle 29">
            <a:extLst>
              <a:ext uri="{FF2B5EF4-FFF2-40B4-BE49-F238E27FC236}">
                <a16:creationId xmlns:a16="http://schemas.microsoft.com/office/drawing/2014/main" id="{F508A91A-247F-0743-8B03-96DAFDB4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508" y="2861579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analysis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1634F2-D762-AC48-BA87-C233E9843517}"/>
              </a:ext>
            </a:extLst>
          </p:cNvPr>
          <p:cNvSpPr txBox="1"/>
          <p:nvPr/>
        </p:nvSpPr>
        <p:spPr>
          <a:xfrm flipH="1">
            <a:off x="362548" y="4717525"/>
            <a:ext cx="1166137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create</a:t>
            </a:r>
            <a:r>
              <a:rPr lang="en-US" b="1" dirty="0"/>
              <a:t> 1 Project, 1 Experiment and 3 Experimental Steps </a:t>
            </a:r>
            <a:r>
              <a:rPr lang="en-US" dirty="0"/>
              <a:t>in your personal space.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see how we can </a:t>
            </a:r>
            <a:r>
              <a:rPr lang="en-US" b="1" dirty="0"/>
              <a:t>link</a:t>
            </a:r>
            <a:r>
              <a:rPr lang="en-US" dirty="0"/>
              <a:t> samples and protocols stored in the Inventory to the Experimental Step.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</a:t>
            </a:r>
            <a:r>
              <a:rPr lang="en-US" b="1" dirty="0"/>
              <a:t>upload data </a:t>
            </a:r>
            <a:r>
              <a:rPr lang="en-US" dirty="0"/>
              <a:t>to the Experimental Step. </a:t>
            </a:r>
          </a:p>
        </p:txBody>
      </p:sp>
    </p:spTree>
    <p:extLst>
      <p:ext uri="{BB962C8B-B14F-4D97-AF65-F5344CB8AC3E}">
        <p14:creationId xmlns:p14="http://schemas.microsoft.com/office/powerpoint/2010/main" val="17361782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7229-4AC2-314B-AF44-947ECA862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Practical sessions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8A749-A8CA-4842-9BAA-381EE3A29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22FB-8EA9-3948-81D7-5A7176EA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75B8B-5C9B-DB46-A627-08C32E40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E60E-7FE8-8C43-A387-97D40789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FB4E58-988B-4D4A-9E7D-1B8E6EB021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71484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335BA-2699-1A43-ADAD-F938D2A5F9EE}"/>
              </a:ext>
            </a:extLst>
          </p:cNvPr>
          <p:cNvSpPr txBox="1"/>
          <p:nvPr/>
        </p:nvSpPr>
        <p:spPr>
          <a:xfrm>
            <a:off x="797169" y="2215662"/>
            <a:ext cx="834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and copy of tissue samples: </a:t>
            </a:r>
            <a:r>
              <a:rPr lang="en-CH" i="1" dirty="0"/>
              <a:t>sections 3.1.1 + 3.1.2 on pages 3,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008B-D9E3-FD4A-AC3A-441C25AB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1F98F-EFCA-ED4E-915F-E979488B3288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1</a:t>
            </a:r>
            <a:r>
              <a:rPr lang="en-US" dirty="0"/>
              <a:t>5</a:t>
            </a:r>
            <a:r>
              <a:rPr lang="en-CH"/>
              <a:t> </a:t>
            </a:r>
            <a:r>
              <a:rPr lang="en-CH" dirty="0"/>
              <a:t>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11F7E-4546-8D44-A492-93BA620C206B}"/>
              </a:ext>
            </a:extLst>
          </p:cNvPr>
          <p:cNvSpPr txBox="1"/>
          <p:nvPr/>
        </p:nvSpPr>
        <p:spPr>
          <a:xfrm>
            <a:off x="797169" y="2701831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Batch registration of chemical samples: </a:t>
            </a:r>
            <a:r>
              <a:rPr lang="en-CH" i="1" dirty="0"/>
              <a:t>section 3.1.3, page 4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290EA-6CF3-4348-8993-01C1220C6D37}"/>
              </a:ext>
            </a:extLst>
          </p:cNvPr>
          <p:cNvSpPr txBox="1"/>
          <p:nvPr/>
        </p:nvSpPr>
        <p:spPr>
          <a:xfrm>
            <a:off x="797169" y="3147025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Deletion of duplicate objects: </a:t>
            </a:r>
            <a:r>
              <a:rPr lang="en-CH" i="1" dirty="0"/>
              <a:t>section 3.1.4, page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B154E-FF12-CC45-8A21-D104D19FA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70"/>
          <a:stretch/>
        </p:blipFill>
        <p:spPr>
          <a:xfrm>
            <a:off x="7202613" y="3792492"/>
            <a:ext cx="3870601" cy="18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804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7A82-54FD-B942-B90E-DDB6C068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5C2C9-5706-7F45-BFFF-DF98D47E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FE22B-B073-7040-8F69-F8C2535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1914A0-3EB8-DA4F-8C38-9DDDC230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E7F52-4D5B-CD42-9A49-B797DB95F72D}"/>
              </a:ext>
            </a:extLst>
          </p:cNvPr>
          <p:cNvSpPr txBox="1"/>
          <p:nvPr/>
        </p:nvSpPr>
        <p:spPr>
          <a:xfrm>
            <a:off x="571961" y="1948096"/>
            <a:ext cx="804579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 to basic openBIS concepts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Hands-on tutorial: </a:t>
            </a:r>
          </a:p>
          <a:p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Registration of samples in </a:t>
            </a:r>
            <a:r>
              <a:rPr lang="en-US" dirty="0" err="1"/>
              <a:t>openBIS</a:t>
            </a:r>
            <a:r>
              <a:rPr lang="en-US" dirty="0"/>
              <a:t> Materials Inventory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Registration of protocols in </a:t>
            </a:r>
            <a:r>
              <a:rPr lang="en-US" dirty="0" err="1"/>
              <a:t>openBIS</a:t>
            </a:r>
            <a:r>
              <a:rPr lang="en-US" dirty="0"/>
              <a:t> Methods Inventory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Recording experiments and uploading data in </a:t>
            </a:r>
            <a:r>
              <a:rPr lang="en-US" dirty="0" err="1"/>
              <a:t>openBIS</a:t>
            </a:r>
            <a:r>
              <a:rPr lang="en-US" dirty="0"/>
              <a:t> Lab notebook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547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2CC2B-D48B-4848-81CA-DE1B25D1B7DF}"/>
              </a:ext>
            </a:extLst>
          </p:cNvPr>
          <p:cNvSpPr txBox="1"/>
          <p:nvPr/>
        </p:nvSpPr>
        <p:spPr>
          <a:xfrm>
            <a:off x="797169" y="2215662"/>
            <a:ext cx="678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Batch modification of chemical samples: </a:t>
            </a:r>
            <a:r>
              <a:rPr lang="en-CH" i="1" dirty="0"/>
              <a:t>section 3.1.5, page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B1C85-0A1D-3A4A-B2E8-B0FFA91E7856}"/>
              </a:ext>
            </a:extLst>
          </p:cNvPr>
          <p:cNvSpPr txBox="1"/>
          <p:nvPr/>
        </p:nvSpPr>
        <p:spPr>
          <a:xfrm>
            <a:off x="926123" y="3141785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.Apple Color Emoji UI"/>
              <a:buChar char="🔴"/>
            </a:pPr>
            <a:r>
              <a:rPr lang="en-CH" dirty="0"/>
              <a:t>To do together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50ECE-72BF-E748-BD06-174B4EB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70"/>
          <a:stretch/>
        </p:blipFill>
        <p:spPr>
          <a:xfrm>
            <a:off x="7202613" y="3792492"/>
            <a:ext cx="3870601" cy="18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490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3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86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Visualization of storage positions in the Storage Manager: </a:t>
            </a:r>
            <a:r>
              <a:rPr lang="en-CH" i="1" dirty="0"/>
              <a:t>section 3.2, pages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10A0B-09E4-C844-B3F4-F89F21C866B1}"/>
              </a:ext>
            </a:extLst>
          </p:cNvPr>
          <p:cNvSpPr txBox="1"/>
          <p:nvPr/>
        </p:nvSpPr>
        <p:spPr>
          <a:xfrm>
            <a:off x="926123" y="3141785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.Apple Color Emoji UI"/>
              <a:buChar char="🔴"/>
            </a:pPr>
            <a:r>
              <a:rPr lang="en-CH" dirty="0"/>
              <a:t>To do together</a:t>
            </a:r>
          </a:p>
        </p:txBody>
      </p:sp>
    </p:spTree>
    <p:extLst>
      <p:ext uri="{BB962C8B-B14F-4D97-AF65-F5344CB8AC3E}">
        <p14:creationId xmlns:p14="http://schemas.microsoft.com/office/powerpoint/2010/main" val="338254245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671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extraction protocol: </a:t>
            </a:r>
            <a:r>
              <a:rPr lang="en-CH" i="1" dirty="0"/>
              <a:t>section 3.3.1, page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EB068-A010-AD4E-8A12-43904F720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45" b="2850"/>
          <a:stretch/>
        </p:blipFill>
        <p:spPr>
          <a:xfrm>
            <a:off x="6406791" y="3859406"/>
            <a:ext cx="4761524" cy="1076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4145A-1D43-4542-BED7-BCF632CC7C77}"/>
              </a:ext>
            </a:extLst>
          </p:cNvPr>
          <p:cNvSpPr txBox="1"/>
          <p:nvPr/>
        </p:nvSpPr>
        <p:spPr>
          <a:xfrm>
            <a:off x="926123" y="3141785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.Apple Color Emoji UI"/>
              <a:buChar char="🔴"/>
            </a:pPr>
            <a:r>
              <a:rPr lang="en-CH" dirty="0"/>
              <a:t>To do together</a:t>
            </a:r>
          </a:p>
        </p:txBody>
      </p:sp>
    </p:spTree>
    <p:extLst>
      <p:ext uri="{BB962C8B-B14F-4D97-AF65-F5344CB8AC3E}">
        <p14:creationId xmlns:p14="http://schemas.microsoft.com/office/powerpoint/2010/main" val="169153506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EECA4-6BE6-9F49-BA53-95D567B3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F75EF-2C7F-7B45-A8EF-B67D5BDB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4F39-2F85-C54E-899A-372D4933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7C7C-1BA3-0C4A-8DBC-7951B481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A204A-9847-A442-9DC0-1F35D6339919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1</a:t>
            </a:r>
            <a:r>
              <a:rPr lang="en-US" dirty="0"/>
              <a:t>0</a:t>
            </a:r>
            <a:r>
              <a:rPr lang="en-CH"/>
              <a:t> </a:t>
            </a:r>
            <a:r>
              <a:rPr lang="en-CH" dirty="0"/>
              <a:t>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F5171-F63E-C443-A7B9-77250FDC0850}"/>
              </a:ext>
            </a:extLst>
          </p:cNvPr>
          <p:cNvSpPr/>
          <p:nvPr/>
        </p:nvSpPr>
        <p:spPr>
          <a:xfrm>
            <a:off x="4359811" y="2263664"/>
            <a:ext cx="28376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4000" dirty="0"/>
              <a:t>Short break</a:t>
            </a:r>
          </a:p>
        </p:txBody>
      </p:sp>
    </p:spTree>
    <p:extLst>
      <p:ext uri="{BB962C8B-B14F-4D97-AF65-F5344CB8AC3E}">
        <p14:creationId xmlns:p14="http://schemas.microsoft.com/office/powerpoint/2010/main" val="145547976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</a:t>
            </a:r>
            <a:r>
              <a:rPr lang="en-US" dirty="0"/>
              <a:t>s</a:t>
            </a:r>
            <a:r>
              <a:rPr lang="en-CH" dirty="0"/>
              <a:t> </a:t>
            </a:r>
            <a:r>
              <a:rPr lang="en-US" dirty="0"/>
              <a:t>5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862545" y="2031806"/>
            <a:ext cx="7372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project and experiment: </a:t>
            </a:r>
            <a:r>
              <a:rPr lang="en-CH" i="1" dirty="0"/>
              <a:t>section 4.1, 4.2</a:t>
            </a:r>
            <a:r>
              <a:rPr lang="en-CH" dirty="0"/>
              <a:t> </a:t>
            </a:r>
            <a:r>
              <a:rPr lang="en-CH" i="1" dirty="0"/>
              <a:t>pages 7,8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</a:t>
            </a:r>
            <a:r>
              <a:rPr lang="en-CH" dirty="0"/>
              <a:t>egistration of the first Experimental Step: </a:t>
            </a:r>
            <a:r>
              <a:rPr lang="en-CH" i="1" dirty="0"/>
              <a:t>section 4.3.1, pages 8,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06159-F214-8749-9EF1-6273ADD0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A9198-6B58-524A-B253-A3C17913A0B0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r>
              <a:rPr lang="en-CH"/>
              <a:t> </a:t>
            </a:r>
            <a:r>
              <a:rPr lang="en-CH" dirty="0"/>
              <a:t>min</a:t>
            </a:r>
          </a:p>
        </p:txBody>
      </p:sp>
      <p:cxnSp>
        <p:nvCxnSpPr>
          <p:cNvPr id="18" name="Straight Arrow Connector 33">
            <a:extLst>
              <a:ext uri="{FF2B5EF4-FFF2-40B4-BE49-F238E27FC236}">
                <a16:creationId xmlns:a16="http://schemas.microsoft.com/office/drawing/2014/main" id="{5CAE2E6A-293D-424B-9245-C0D044A55B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9" name="Straight Arrow Connector 47">
            <a:extLst>
              <a:ext uri="{FF2B5EF4-FFF2-40B4-BE49-F238E27FC236}">
                <a16:creationId xmlns:a16="http://schemas.microsoft.com/office/drawing/2014/main" id="{98D3F6BC-B1DE-5146-A56A-9CB3744C8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0" name="Straight Arrow Connector 49">
            <a:extLst>
              <a:ext uri="{FF2B5EF4-FFF2-40B4-BE49-F238E27FC236}">
                <a16:creationId xmlns:a16="http://schemas.microsoft.com/office/drawing/2014/main" id="{AAA129E5-309F-1147-9CB9-C1902C6745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62B812D-E580-2547-8AB5-3B24DF1DA346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A8A82A4A-1EBD-FF4E-9E82-DB5B08E1B62B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23" name="Rounded Rectangle 29">
            <a:extLst>
              <a:ext uri="{FF2B5EF4-FFF2-40B4-BE49-F238E27FC236}">
                <a16:creationId xmlns:a16="http://schemas.microsoft.com/office/drawing/2014/main" id="{8F3EF04B-FC3C-6644-B682-EB6A01167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646530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56956" y="1786667"/>
            <a:ext cx="682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extacts in Inventory: </a:t>
            </a:r>
            <a:r>
              <a:rPr lang="en-CH" i="1" dirty="0"/>
              <a:t>section 4.3.2 page 9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7DFB2-617B-2E4F-BC3F-7D74A4969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628BC-C64A-8C46-A1A2-80A594958AB4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4069C-BF2C-5D42-801F-3414B9B195DB}"/>
              </a:ext>
            </a:extLst>
          </p:cNvPr>
          <p:cNvSpPr txBox="1"/>
          <p:nvPr/>
        </p:nvSpPr>
        <p:spPr>
          <a:xfrm>
            <a:off x="711984" y="2457502"/>
            <a:ext cx="1068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sequencing Experimental Step + data upload: </a:t>
            </a:r>
            <a:r>
              <a:rPr lang="en-CH" i="1" dirty="0"/>
              <a:t>sections 4.3.3, 4.3.4, pages 9, 10</a:t>
            </a:r>
          </a:p>
        </p:txBody>
      </p:sp>
      <p:cxnSp>
        <p:nvCxnSpPr>
          <p:cNvPr id="11" name="Straight Arrow Connector 33">
            <a:extLst>
              <a:ext uri="{FF2B5EF4-FFF2-40B4-BE49-F238E27FC236}">
                <a16:creationId xmlns:a16="http://schemas.microsoft.com/office/drawing/2014/main" id="{E92CA79C-8E38-6D46-9CC3-5FC6B6FEFD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2" name="Straight Arrow Connector 47">
            <a:extLst>
              <a:ext uri="{FF2B5EF4-FFF2-40B4-BE49-F238E27FC236}">
                <a16:creationId xmlns:a16="http://schemas.microsoft.com/office/drawing/2014/main" id="{C8A3A959-BFA7-F84D-8D8A-3B698150D7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3" name="Straight Arrow Connector 49">
            <a:extLst>
              <a:ext uri="{FF2B5EF4-FFF2-40B4-BE49-F238E27FC236}">
                <a16:creationId xmlns:a16="http://schemas.microsoft.com/office/drawing/2014/main" id="{CAAE0B6E-52BC-2845-818D-50862C3F12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E776F5-6A27-6342-B9E3-7ECC19BC9DCE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4B3CAC5D-974A-084F-961F-0D6F3791EB24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79954235-6FBB-8F45-914C-E6DBE3E09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7" name="Rounded Rectangle 29">
            <a:extLst>
              <a:ext uri="{FF2B5EF4-FFF2-40B4-BE49-F238E27FC236}">
                <a16:creationId xmlns:a16="http://schemas.microsoft.com/office/drawing/2014/main" id="{01BDC722-71FB-874B-96D6-197F91431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052" y="4102268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Sequencing read of RNA extracts</a:t>
            </a:r>
            <a:r>
              <a:rPr lang="en-CH" sz="1400" dirty="0">
                <a:solidFill>
                  <a:schemeClr val="bg1"/>
                </a:solidFill>
              </a:rPr>
              <a:t> </a:t>
            </a:r>
            <a:endParaRPr lang="de-DE" sz="1400" kern="0" dirty="0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551E29-81F6-AE4D-A88C-AE1C04424D50}"/>
              </a:ext>
            </a:extLst>
          </p:cNvPr>
          <p:cNvSpPr/>
          <p:nvPr/>
        </p:nvSpPr>
        <p:spPr bwMode="auto">
          <a:xfrm>
            <a:off x="7376017" y="4656859"/>
            <a:ext cx="1125700" cy="4196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Fasta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files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4ADAB4-0B67-7344-A12D-6DA3886F7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70"/>
          <a:stretch/>
        </p:blipFill>
        <p:spPr>
          <a:xfrm>
            <a:off x="7768965" y="938467"/>
            <a:ext cx="2838105" cy="1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380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7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642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Data Analysis Entry: </a:t>
            </a:r>
            <a:r>
              <a:rPr lang="en-CH" i="1" dirty="0"/>
              <a:t>section 4.3.5, page 10</a:t>
            </a:r>
          </a:p>
        </p:txBody>
      </p:sp>
      <p:cxnSp>
        <p:nvCxnSpPr>
          <p:cNvPr id="9" name="Straight Arrow Connector 33">
            <a:extLst>
              <a:ext uri="{FF2B5EF4-FFF2-40B4-BE49-F238E27FC236}">
                <a16:creationId xmlns:a16="http://schemas.microsoft.com/office/drawing/2014/main" id="{EAFE2075-7CCF-E242-8CF1-9B4BB4633E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0" name="Straight Arrow Connector 47">
            <a:extLst>
              <a:ext uri="{FF2B5EF4-FFF2-40B4-BE49-F238E27FC236}">
                <a16:creationId xmlns:a16="http://schemas.microsoft.com/office/drawing/2014/main" id="{6326E044-660E-5B45-B829-4080D01A34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1" name="Straight Arrow Connector 49">
            <a:extLst>
              <a:ext uri="{FF2B5EF4-FFF2-40B4-BE49-F238E27FC236}">
                <a16:creationId xmlns:a16="http://schemas.microsoft.com/office/drawing/2014/main" id="{31ADCEC7-17FB-B042-A9CF-420E18F38A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F43115-4ECA-A640-BF11-9856B5ADEFE5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ra</a:t>
            </a:r>
            <a:r>
              <a:rPr lang="en-CH" sz="1400" dirty="0">
                <a:solidFill>
                  <a:schemeClr val="bg1"/>
                </a:solidFill>
              </a:rPr>
              <a:t> breed genetic variability of dogs </a:t>
            </a:r>
            <a:r>
              <a:rPr lang="de-DE" sz="1400" kern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DDFF982A-FA2A-D84A-A864-492B66F021AD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CH" sz="1400" dirty="0">
                <a:solidFill>
                  <a:schemeClr val="bg1"/>
                </a:solidFill>
              </a:rPr>
              <a:t>RNA analysis of 8 dog breeds </a:t>
            </a:r>
            <a:endParaRPr lang="de-DE" sz="1400" kern="0" dirty="0">
              <a:solidFill>
                <a:schemeClr val="bg1"/>
              </a:solidFill>
            </a:endParaRPr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2CA44857-F939-9543-8B7C-D619BCF11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RNA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extraction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5" name="Rounded Rectangle 29">
            <a:extLst>
              <a:ext uri="{FF2B5EF4-FFF2-40B4-BE49-F238E27FC236}">
                <a16:creationId xmlns:a16="http://schemas.microsoft.com/office/drawing/2014/main" id="{77C1F42C-E86E-C249-AE91-BF3FC3F7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052" y="4102268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en-US" sz="1400" dirty="0">
                <a:solidFill>
                  <a:schemeClr val="bg1"/>
                </a:solidFill>
              </a:rPr>
              <a:t>Sequencing read of RNA extracts</a:t>
            </a:r>
            <a:r>
              <a:rPr lang="en-CH" sz="1400" dirty="0">
                <a:solidFill>
                  <a:schemeClr val="bg1"/>
                </a:solidFill>
              </a:rPr>
              <a:t> </a:t>
            </a:r>
            <a:endParaRPr lang="de-DE" sz="1400" kern="0" dirty="0">
              <a:solidFill>
                <a:schemeClr val="bg1"/>
              </a:solidFill>
              <a:ea typeface="ＭＳ Ｐゴシック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7CC001-B8FB-1343-A59F-8BA5AB847517}"/>
              </a:ext>
            </a:extLst>
          </p:cNvPr>
          <p:cNvSpPr/>
          <p:nvPr/>
        </p:nvSpPr>
        <p:spPr bwMode="auto">
          <a:xfrm>
            <a:off x="7376017" y="4656859"/>
            <a:ext cx="1125700" cy="4196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Fasta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files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7" name="Rounded Rectangle 29">
            <a:extLst>
              <a:ext uri="{FF2B5EF4-FFF2-40B4-BE49-F238E27FC236}">
                <a16:creationId xmlns:a16="http://schemas.microsoft.com/office/drawing/2014/main" id="{B26C7DAB-7817-E245-B1C6-C2A5AB70E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6824" y="4080496"/>
            <a:ext cx="1877891" cy="111382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analysis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7F8C1-F6CF-2346-8286-28BDFFF3FBF6}"/>
              </a:ext>
            </a:extLst>
          </p:cNvPr>
          <p:cNvSpPr/>
          <p:nvPr/>
        </p:nvSpPr>
        <p:spPr>
          <a:xfrm>
            <a:off x="1028284" y="2856747"/>
            <a:ext cx="1948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</p:txBody>
      </p:sp>
    </p:spTree>
    <p:extLst>
      <p:ext uri="{BB962C8B-B14F-4D97-AF65-F5344CB8AC3E}">
        <p14:creationId xmlns:p14="http://schemas.microsoft.com/office/powerpoint/2010/main" val="320112152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6643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Data visualization + data export: </a:t>
            </a:r>
            <a:r>
              <a:rPr lang="en-CH" i="1" dirty="0"/>
              <a:t>sections 4.3.6, 4.4, page 11</a:t>
            </a:r>
          </a:p>
          <a:p>
            <a:endParaRPr lang="en-CH" dirty="0"/>
          </a:p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</p:txBody>
      </p:sp>
    </p:spTree>
    <p:extLst>
      <p:ext uri="{BB962C8B-B14F-4D97-AF65-F5344CB8AC3E}">
        <p14:creationId xmlns:p14="http://schemas.microsoft.com/office/powerpoint/2010/main" val="11769836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9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6034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Assign access rights to notebook: </a:t>
            </a:r>
            <a:r>
              <a:rPr lang="en-CH" i="1" dirty="0"/>
              <a:t>section 4.5, page 11</a:t>
            </a:r>
          </a:p>
          <a:p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8B029-176C-F846-B23B-3CD8A337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CEE79-0A4D-6345-9D6B-69643EC3E4D2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10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ED792-669E-EB42-8EF3-06DC5667A779}"/>
              </a:ext>
            </a:extLst>
          </p:cNvPr>
          <p:cNvSpPr txBox="1"/>
          <p:nvPr/>
        </p:nvSpPr>
        <p:spPr>
          <a:xfrm>
            <a:off x="797169" y="2669749"/>
            <a:ext cx="6385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Searching the ELN: </a:t>
            </a:r>
            <a:r>
              <a:rPr lang="en-CH" i="1" dirty="0"/>
              <a:t>sections 5.1, 5.1.1., 5.2, pages 12, 13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26581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3B8BF-2890-BF4C-8A12-EE69726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10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4179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Freezing entities: </a:t>
            </a:r>
            <a:r>
              <a:rPr lang="en-CH" i="1" dirty="0"/>
              <a:t>section 6, page 13</a:t>
            </a:r>
          </a:p>
          <a:p>
            <a:endParaRPr lang="en-CH" dirty="0"/>
          </a:p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230963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54A7-27C4-6D4A-A710-6EF63A44D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openBIS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4BB11-610D-8B47-99AC-D8F1C70F2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81F6-7522-514C-997B-28BDBD16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06EC-0071-3A43-9439-6210B6E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7725-8AA5-3E45-83F3-66EFB8CC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DE307A0-A105-1A44-A599-8F9A941EEE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4777221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D11A-F765-3440-9662-E9167295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FCDD-4EFB-4C4B-8E26-D2DC721D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246A-21F9-024D-ADAF-88AD5F86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90B2D-3F42-5940-BB8E-F91C7C88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Contacts &amp; useful info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C13B4-BCB6-704A-9E6A-AAFB7E209128}"/>
              </a:ext>
            </a:extLst>
          </p:cNvPr>
          <p:cNvSpPr txBox="1"/>
          <p:nvPr/>
        </p:nvSpPr>
        <p:spPr>
          <a:xfrm>
            <a:off x="4332157" y="5077040"/>
            <a:ext cx="3352200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Caterina </a:t>
            </a:r>
            <a:r>
              <a:rPr lang="en-US" sz="2000" b="1" dirty="0" err="1"/>
              <a:t>Barillari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caterina.barillari@id.ethz.ch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0B3CF-49A0-3043-8A8E-4DAFD2FB8BCE}"/>
              </a:ext>
            </a:extLst>
          </p:cNvPr>
          <p:cNvSpPr/>
          <p:nvPr/>
        </p:nvSpPr>
        <p:spPr>
          <a:xfrm>
            <a:off x="480282" y="2546489"/>
            <a:ext cx="40671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SIS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https://sis.id.ethz.ch/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A6FED-5074-8646-8071-20A573E64BAE}"/>
              </a:ext>
            </a:extLst>
          </p:cNvPr>
          <p:cNvSpPr txBox="1"/>
          <p:nvPr/>
        </p:nvSpPr>
        <p:spPr>
          <a:xfrm>
            <a:off x="6894003" y="3797549"/>
            <a:ext cx="26821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SIS helpdesk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hlinkClick r:id="rId4"/>
              </a:rPr>
              <a:t>sis.helpdesk@ethz.ch</a:t>
            </a:r>
            <a:endParaRPr lang="en-US" sz="2000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</a:rPr>
              <a:t> 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F576-0E8A-B24B-AF1A-6104ED5A6B94}"/>
              </a:ext>
            </a:extLst>
          </p:cNvPr>
          <p:cNvSpPr/>
          <p:nvPr/>
        </p:nvSpPr>
        <p:spPr>
          <a:xfrm>
            <a:off x="476640" y="3289718"/>
            <a:ext cx="11109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https://twitter.com/ETH_SIS</a:t>
            </a:r>
            <a:endParaRPr lang="en-US" sz="2000" dirty="0"/>
          </a:p>
          <a:p>
            <a:r>
              <a:rPr lang="en-US" sz="2000" b="1" dirty="0" err="1"/>
              <a:t>Paperplane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https://www.paperplane.ethz.ch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38E4D-9E28-F142-88C0-844180B8CD91}"/>
              </a:ext>
            </a:extLst>
          </p:cNvPr>
          <p:cNvSpPr/>
          <p:nvPr/>
        </p:nvSpPr>
        <p:spPr>
          <a:xfrm>
            <a:off x="462352" y="1862144"/>
            <a:ext cx="6348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Documentation &amp; video tutorials</a:t>
            </a:r>
            <a:r>
              <a:rPr lang="en-US" sz="2000" dirty="0"/>
              <a:t>: </a:t>
            </a:r>
            <a:r>
              <a:rPr lang="en-US" sz="2000" dirty="0">
                <a:hlinkClick r:id="rId7"/>
              </a:rPr>
              <a:t>https://openbis.ch/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5E9B2-FE44-9746-8712-CF7E052EEAA9}"/>
              </a:ext>
            </a:extLst>
          </p:cNvPr>
          <p:cNvSpPr txBox="1"/>
          <p:nvPr/>
        </p:nvSpPr>
        <p:spPr>
          <a:xfrm>
            <a:off x="8251423" y="5077040"/>
            <a:ext cx="3621504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Priyasma</a:t>
            </a:r>
            <a:r>
              <a:rPr lang="en-US" sz="2000" b="1" dirty="0"/>
              <a:t> </a:t>
            </a:r>
            <a:r>
              <a:rPr lang="en-US" sz="2000" b="1" dirty="0" err="1"/>
              <a:t>Bhoumik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priyasma.bhoumik@id.ethz.ch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E0DF-E306-E548-B36B-3A77008713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152" y="3974063"/>
            <a:ext cx="1434732" cy="104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152F3-A7F2-D04C-85F7-CABAC8FC7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682" y="801005"/>
            <a:ext cx="4188506" cy="24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9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to use the openBIS Inventory &amp; Lab Notebook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830F3-A59E-6C4D-AFCA-2450EE83FB5F}"/>
              </a:ext>
            </a:extLst>
          </p:cNvPr>
          <p:cNvSpPr/>
          <p:nvPr/>
        </p:nvSpPr>
        <p:spPr>
          <a:xfrm>
            <a:off x="2749630" y="2792660"/>
            <a:ext cx="1738859" cy="9443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09C588-4FC0-234C-893D-80780306BB79}"/>
              </a:ext>
            </a:extLst>
          </p:cNvPr>
          <p:cNvSpPr/>
          <p:nvPr/>
        </p:nvSpPr>
        <p:spPr>
          <a:xfrm>
            <a:off x="2722148" y="4668929"/>
            <a:ext cx="1738859" cy="9443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Protocols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430570-E118-6A48-9DAF-166C41243FE7}"/>
              </a:ext>
            </a:extLst>
          </p:cNvPr>
          <p:cNvSpPr/>
          <p:nvPr/>
        </p:nvSpPr>
        <p:spPr>
          <a:xfrm>
            <a:off x="5810122" y="3724548"/>
            <a:ext cx="1738859" cy="9443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902CA-7973-5C4C-8EDB-2A8B48197FD8}"/>
              </a:ext>
            </a:extLst>
          </p:cNvPr>
          <p:cNvCxnSpPr>
            <a:stCxn id="6" idx="3"/>
          </p:cNvCxnSpPr>
          <p:nvPr/>
        </p:nvCxnSpPr>
        <p:spPr>
          <a:xfrm>
            <a:off x="4488489" y="3264850"/>
            <a:ext cx="1274164" cy="6071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B5B54E-9004-F448-8CB1-A0961C6CECBD}"/>
              </a:ext>
            </a:extLst>
          </p:cNvPr>
          <p:cNvCxnSpPr>
            <a:cxnSpLocks/>
          </p:cNvCxnSpPr>
          <p:nvPr/>
        </p:nvCxnSpPr>
        <p:spPr>
          <a:xfrm flipV="1">
            <a:off x="4431026" y="4441578"/>
            <a:ext cx="1301647" cy="6845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F9560-A6EF-5849-BAC2-781B272C289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591578" y="3752030"/>
            <a:ext cx="0" cy="9168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DC84E-E161-FF4B-856F-ACC573BF8BA3}"/>
              </a:ext>
            </a:extLst>
          </p:cNvPr>
          <p:cNvGrpSpPr/>
          <p:nvPr/>
        </p:nvGrpSpPr>
        <p:grpSpPr>
          <a:xfrm>
            <a:off x="6751609" y="4668928"/>
            <a:ext cx="610503" cy="1334634"/>
            <a:chOff x="6763641" y="4705022"/>
            <a:chExt cx="610503" cy="13346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138AE4-27C3-7E4E-9618-41DC2A15DE6D}"/>
                </a:ext>
              </a:extLst>
            </p:cNvPr>
            <p:cNvGrpSpPr/>
            <p:nvPr/>
          </p:nvGrpSpPr>
          <p:grpSpPr>
            <a:xfrm>
              <a:off x="6763641" y="4705022"/>
              <a:ext cx="609994" cy="1331627"/>
              <a:chOff x="6763641" y="4705022"/>
              <a:chExt cx="609994" cy="1331627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D8C3F0-4EA2-6041-B1A9-7FA7EC5ED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35" y="4705022"/>
                <a:ext cx="0" cy="1331627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0A4F3C9-4898-A742-B2AE-F6934C441506}"/>
                  </a:ext>
                </a:extLst>
              </p:cNvPr>
              <p:cNvCxnSpPr/>
              <p:nvPr/>
            </p:nvCxnSpPr>
            <p:spPr>
              <a:xfrm>
                <a:off x="6763641" y="5077278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9BDFF1-7562-5E4D-A09A-0114941FC00B}"/>
                  </a:ext>
                </a:extLst>
              </p:cNvPr>
              <p:cNvCxnSpPr/>
              <p:nvPr/>
            </p:nvCxnSpPr>
            <p:spPr>
              <a:xfrm>
                <a:off x="6766140" y="5409559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BDA864-C2FF-5B44-8464-CDC0445D7D68}"/>
                  </a:ext>
                </a:extLst>
              </p:cNvPr>
              <p:cNvCxnSpPr/>
              <p:nvPr/>
            </p:nvCxnSpPr>
            <p:spPr>
              <a:xfrm>
                <a:off x="6796119" y="5709363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E3A15B0-988D-9F4B-A4B3-37450573D712}"/>
                </a:ext>
              </a:extLst>
            </p:cNvPr>
            <p:cNvCxnSpPr/>
            <p:nvPr/>
          </p:nvCxnSpPr>
          <p:spPr>
            <a:xfrm>
              <a:off x="6796628" y="6039656"/>
              <a:ext cx="577516" cy="0"/>
            </a:xfrm>
            <a:prstGeom prst="line">
              <a:avLst/>
            </a:prstGeom>
            <a:ln w="317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AE344-971C-0E47-87C4-42A68D6BD546}"/>
              </a:ext>
            </a:extLst>
          </p:cNvPr>
          <p:cNvGrpSpPr/>
          <p:nvPr/>
        </p:nvGrpSpPr>
        <p:grpSpPr>
          <a:xfrm>
            <a:off x="7504518" y="4906782"/>
            <a:ext cx="2294218" cy="1259652"/>
            <a:chOff x="7516550" y="4942876"/>
            <a:chExt cx="2294218" cy="125965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84A4EC-6D48-7247-8C94-C99B2B6D757D}"/>
                </a:ext>
              </a:extLst>
            </p:cNvPr>
            <p:cNvSpPr txBox="1"/>
            <p:nvPr/>
          </p:nvSpPr>
          <p:spPr>
            <a:xfrm>
              <a:off x="7516550" y="494287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Raw 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3F05F1-9D09-3D4A-9E0B-D335E63AB659}"/>
                </a:ext>
              </a:extLst>
            </p:cNvPr>
            <p:cNvSpPr txBox="1"/>
            <p:nvPr/>
          </p:nvSpPr>
          <p:spPr>
            <a:xfrm>
              <a:off x="7516550" y="5245177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Processed data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82D505-58F5-DF4C-9396-C84A9ED379EA}"/>
                </a:ext>
              </a:extLst>
            </p:cNvPr>
            <p:cNvSpPr txBox="1"/>
            <p:nvPr/>
          </p:nvSpPr>
          <p:spPr>
            <a:xfrm>
              <a:off x="7516550" y="5577459"/>
              <a:ext cx="2294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Scripts/ Jupyter notebooks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621275-5C14-224E-B35E-84166CD1C84E}"/>
                </a:ext>
              </a:extLst>
            </p:cNvPr>
            <p:cNvSpPr txBox="1"/>
            <p:nvPr/>
          </p:nvSpPr>
          <p:spPr>
            <a:xfrm>
              <a:off x="7516550" y="5894751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AC75FA-1353-2E4F-93A6-5B9DF40862B8}"/>
              </a:ext>
            </a:extLst>
          </p:cNvPr>
          <p:cNvSpPr txBox="1"/>
          <p:nvPr/>
        </p:nvSpPr>
        <p:spPr>
          <a:xfrm>
            <a:off x="2796315" y="159286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Inventory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0414E-2340-D441-90A1-8BBDBED3FCDA}"/>
              </a:ext>
            </a:extLst>
          </p:cNvPr>
          <p:cNvSpPr txBox="1"/>
          <p:nvPr/>
        </p:nvSpPr>
        <p:spPr>
          <a:xfrm>
            <a:off x="5825729" y="1566845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Lab 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95044-E57C-6D4F-BC65-ED02E7E20779}"/>
              </a:ext>
            </a:extLst>
          </p:cNvPr>
          <p:cNvSpPr txBox="1"/>
          <p:nvPr/>
        </p:nvSpPr>
        <p:spPr>
          <a:xfrm>
            <a:off x="2021305" y="1997242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Shared by all lab members.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7C8E-375D-D94E-9922-5E92ABAF765B}"/>
              </a:ext>
            </a:extLst>
          </p:cNvPr>
          <p:cNvSpPr txBox="1"/>
          <p:nvPr/>
        </p:nvSpPr>
        <p:spPr>
          <a:xfrm>
            <a:off x="5362074" y="199323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Personal space. Can be shared.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46E6A-A11D-5E48-83DA-891653F70C44}"/>
              </a:ext>
            </a:extLst>
          </p:cNvPr>
          <p:cNvSpPr txBox="1"/>
          <p:nvPr/>
        </p:nvSpPr>
        <p:spPr>
          <a:xfrm>
            <a:off x="8490089" y="3077733"/>
            <a:ext cx="348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complete solution for managing research data</a:t>
            </a:r>
          </a:p>
        </p:txBody>
      </p:sp>
    </p:spTree>
    <p:extLst>
      <p:ext uri="{BB962C8B-B14F-4D97-AF65-F5344CB8AC3E}">
        <p14:creationId xmlns:p14="http://schemas.microsoft.com/office/powerpoint/2010/main" val="1651988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22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Organization of openBIS Lab Notebook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6B611-1A58-0049-8E49-A929A9D9D4A0}"/>
              </a:ext>
            </a:extLst>
          </p:cNvPr>
          <p:cNvSpPr txBox="1"/>
          <p:nvPr/>
        </p:nvSpPr>
        <p:spPr>
          <a:xfrm>
            <a:off x="542440" y="2092271"/>
            <a:ext cx="11003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 the Lab Notebook part of openBIS, usually each user has a </a:t>
            </a:r>
            <a:r>
              <a:rPr lang="en-US" b="1" dirty="0"/>
              <a:t>personal Space </a:t>
            </a:r>
            <a:r>
              <a:rPr lang="en-US" dirty="0"/>
              <a:t>where to organize P</a:t>
            </a:r>
            <a:r>
              <a:rPr lang="en-US" b="1" dirty="0"/>
              <a:t>rojects</a:t>
            </a:r>
            <a:r>
              <a:rPr lang="en-US" dirty="0"/>
              <a:t> and E</a:t>
            </a:r>
            <a:r>
              <a:rPr lang="en-US" b="1" dirty="0"/>
              <a:t>xperiments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An openBIS </a:t>
            </a:r>
            <a:r>
              <a:rPr lang="en-US" b="1" dirty="0"/>
              <a:t>Experiment</a:t>
            </a:r>
            <a:r>
              <a:rPr lang="en-US" dirty="0"/>
              <a:t> is a specific scientific question. The single attempt to answer this question can be modelled as </a:t>
            </a:r>
            <a:r>
              <a:rPr lang="en-US" b="1" dirty="0"/>
              <a:t>Experimental Steps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Experimental Steps </a:t>
            </a:r>
            <a:r>
              <a:rPr lang="en-US" dirty="0"/>
              <a:t>can be linked to</a:t>
            </a:r>
            <a:r>
              <a:rPr lang="en-US" b="1" dirty="0"/>
              <a:t> </a:t>
            </a:r>
            <a:r>
              <a:rPr lang="en-US" dirty="0"/>
              <a:t>Samples, Protocols, other Experimental Steps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Data (raw, processed, </a:t>
            </a:r>
            <a:r>
              <a:rPr lang="en-US" dirty="0" err="1"/>
              <a:t>analysed</a:t>
            </a:r>
            <a:r>
              <a:rPr lang="en-US" dirty="0"/>
              <a:t>, final results) can be attached to Experiments or Experimental steps in </a:t>
            </a:r>
            <a:r>
              <a:rPr lang="en-US" b="1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38027392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C8D6148-CFFC-8349-A684-FADABE61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E97412A-A6D1-8D46-816E-DC0494AB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openBIS</a:t>
            </a:r>
            <a:r>
              <a:rPr lang="en-US" dirty="0"/>
              <a:t> data structure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15061" y="1559479"/>
            <a:ext cx="5152571" cy="4677807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Space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956145" y="2180021"/>
            <a:ext cx="4470401" cy="37434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Project </a:t>
            </a:r>
          </a:p>
        </p:txBody>
      </p:sp>
      <p:sp>
        <p:nvSpPr>
          <p:cNvPr id="13" name="Rounded Rectangle 6"/>
          <p:cNvSpPr/>
          <p:nvPr/>
        </p:nvSpPr>
        <p:spPr bwMode="auto">
          <a:xfrm>
            <a:off x="1333000" y="2902693"/>
            <a:ext cx="3854777" cy="26517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Experiment/Collection</a:t>
            </a:r>
          </a:p>
        </p:txBody>
      </p:sp>
      <p:sp>
        <p:nvSpPr>
          <p:cNvPr id="14" name="Rounded Rectangle 29"/>
          <p:cNvSpPr>
            <a:spLocks noChangeArrowheads="1"/>
          </p:cNvSpPr>
          <p:nvPr/>
        </p:nvSpPr>
        <p:spPr bwMode="auto">
          <a:xfrm>
            <a:off x="1565491" y="3638291"/>
            <a:ext cx="1889195" cy="172645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Object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/Sample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818573" y="4318059"/>
            <a:ext cx="1383029" cy="887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37946" y="4337901"/>
            <a:ext cx="1383029" cy="88748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914A1-3B07-3A40-AFAF-B525B59A20B1}"/>
              </a:ext>
            </a:extLst>
          </p:cNvPr>
          <p:cNvSpPr txBox="1"/>
          <p:nvPr/>
        </p:nvSpPr>
        <p:spPr>
          <a:xfrm>
            <a:off x="6108609" y="867728"/>
            <a:ext cx="56515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Folder with description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Folder with description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Folder with user-defined properties</a:t>
            </a:r>
            <a:r>
              <a:rPr lang="en-US" dirty="0"/>
              <a:t>. There can be several types of Experiment/Collection, each defined by different properties. Example: </a:t>
            </a:r>
            <a:r>
              <a:rPr lang="en-US" i="1" dirty="0"/>
              <a:t>Microscopy experiment, PCR experiment etc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Entity with user-defined properties</a:t>
            </a:r>
            <a:r>
              <a:rPr lang="en-US" dirty="0"/>
              <a:t>. There can be several types of Objects/Samples, each defined by different properties. Examples: </a:t>
            </a:r>
            <a:r>
              <a:rPr lang="en-US" i="1" dirty="0"/>
              <a:t>Antibody, Chemical, Sensor, Chip, General Protocol, Experimental Step…</a:t>
            </a:r>
          </a:p>
          <a:p>
            <a:pPr marL="342900" indent="-342900">
              <a:buAutoNum type="arabicPeriod"/>
            </a:pPr>
            <a:endParaRPr lang="en-US" i="1" dirty="0"/>
          </a:p>
          <a:p>
            <a:pPr marL="342900" indent="-342900">
              <a:buAutoNum type="arabicPeriod"/>
            </a:pPr>
            <a:r>
              <a:rPr lang="en-US" b="1" dirty="0"/>
              <a:t>Folder for storing data files with user-defined properties</a:t>
            </a:r>
            <a:r>
              <a:rPr lang="en-US" dirty="0"/>
              <a:t>. There can be several types of Data Sets, each defined by different properties.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3DD8B-8A90-3A4C-87FF-29B5E8FE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</a:t>
            </a:r>
            <a:r>
              <a:rPr lang="de-DE" dirty="0" err="1"/>
              <a:t>Barillari</a:t>
            </a:r>
            <a:r>
              <a:rPr lang="de-DE" dirty="0"/>
              <a:t>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764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4A46E-68AB-EB48-9638-9F9163EF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BC17-7012-384A-BD7B-68166A47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A61555-C017-E941-B6A1-4EE74268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openBIS Lab notebook</a:t>
            </a:r>
          </a:p>
        </p:txBody>
      </p: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889291F1-8B39-E94F-9687-9C2CA06E49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7759" y="3625458"/>
            <a:ext cx="1437490" cy="1113826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19" name="Straight Arrow Connector 47">
            <a:extLst>
              <a:ext uri="{FF2B5EF4-FFF2-40B4-BE49-F238E27FC236}">
                <a16:creationId xmlns:a16="http://schemas.microsoft.com/office/drawing/2014/main" id="{9D8FF0B4-21F3-F449-AA7B-7EEE64D459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3340" y="3913630"/>
            <a:ext cx="1465428" cy="1162394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cxnSp>
        <p:nvCxnSpPr>
          <p:cNvPr id="20" name="Straight Arrow Connector 49">
            <a:extLst>
              <a:ext uri="{FF2B5EF4-FFF2-40B4-BE49-F238E27FC236}">
                <a16:creationId xmlns:a16="http://schemas.microsoft.com/office/drawing/2014/main" id="{ABC83F01-7B6A-A248-90A0-0DA9837744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3341" y="3913630"/>
            <a:ext cx="1523841" cy="1142967"/>
          </a:xfrm>
          <a:prstGeom prst="straightConnector1">
            <a:avLst/>
          </a:prstGeom>
          <a:ln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BEFBEC-45E5-5A45-BD48-838F6C5B0C4A}"/>
              </a:ext>
            </a:extLst>
          </p:cNvPr>
          <p:cNvSpPr/>
          <p:nvPr/>
        </p:nvSpPr>
        <p:spPr bwMode="auto">
          <a:xfrm>
            <a:off x="2057522" y="1540352"/>
            <a:ext cx="7752905" cy="453391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User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A68176-72AC-8F44-B708-1B0E90ADAC3D}"/>
              </a:ext>
            </a:extLst>
          </p:cNvPr>
          <p:cNvSpPr/>
          <p:nvPr/>
        </p:nvSpPr>
        <p:spPr bwMode="auto">
          <a:xfrm>
            <a:off x="2588700" y="2153453"/>
            <a:ext cx="5987799" cy="36414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Project 1, Project 2 </a:t>
            </a:r>
          </a:p>
        </p:txBody>
      </p:sp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B271BA33-319E-D84A-9EAA-0625329773C4}"/>
              </a:ext>
            </a:extLst>
          </p:cNvPr>
          <p:cNvSpPr/>
          <p:nvPr/>
        </p:nvSpPr>
        <p:spPr bwMode="auto">
          <a:xfrm>
            <a:off x="3073523" y="2903745"/>
            <a:ext cx="5033714" cy="24847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</a:rPr>
              <a:t>Experiment 1, Experiment 2</a:t>
            </a:r>
          </a:p>
        </p:txBody>
      </p:sp>
      <p:sp>
        <p:nvSpPr>
          <p:cNvPr id="24" name="Rounded Rectangle 29">
            <a:extLst>
              <a:ext uri="{FF2B5EF4-FFF2-40B4-BE49-F238E27FC236}">
                <a16:creationId xmlns:a16="http://schemas.microsoft.com/office/drawing/2014/main" id="{0ADCB227-39FA-264C-93C3-D720C8918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255" y="3438885"/>
            <a:ext cx="2274281" cy="1617711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Step1,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Step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33D3FA-4CAB-214A-9504-211EB010CCBF}"/>
              </a:ext>
            </a:extLst>
          </p:cNvPr>
          <p:cNvSpPr/>
          <p:nvPr/>
        </p:nvSpPr>
        <p:spPr bwMode="auto">
          <a:xfrm>
            <a:off x="4027159" y="3907698"/>
            <a:ext cx="1664939" cy="8315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Raw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analyzed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code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etc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23BDA7-5947-484F-A240-4333035C4BA0}"/>
              </a:ext>
            </a:extLst>
          </p:cNvPr>
          <p:cNvSpPr/>
          <p:nvPr/>
        </p:nvSpPr>
        <p:spPr bwMode="auto">
          <a:xfrm>
            <a:off x="6218642" y="3938695"/>
            <a:ext cx="1664939" cy="8315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300"/>
              </a:lnSpc>
              <a:spcBef>
                <a:spcPts val="300"/>
              </a:spcBef>
              <a:buClr>
                <a:srgbClr val="1281DC"/>
              </a:buClr>
              <a:defRPr/>
            </a:pP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Raw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analyzed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data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code</a:t>
            </a:r>
            <a:r>
              <a:rPr lang="de-DE" sz="1400" kern="0" dirty="0">
                <a:solidFill>
                  <a:srgbClr val="FFFFFF"/>
                </a:solidFill>
                <a:ea typeface="ＭＳ Ｐゴシック"/>
              </a:rPr>
              <a:t>, </a:t>
            </a:r>
            <a:r>
              <a:rPr lang="de-DE" sz="1400" kern="0" dirty="0" err="1">
                <a:solidFill>
                  <a:srgbClr val="FFFFFF"/>
                </a:solidFill>
                <a:ea typeface="ＭＳ Ｐゴシック"/>
              </a:rPr>
              <a:t>etc</a:t>
            </a:r>
            <a:endParaRPr lang="de-DE" sz="1400" kern="0" dirty="0">
              <a:solidFill>
                <a:srgbClr val="FFFFFF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121740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2C832-07F8-C742-B9AF-B47C0AF6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23/09/2020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Protocols or Experimental Steps?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C5624-0A2C-F342-9D6D-E7E6FD7E8C2E}"/>
              </a:ext>
            </a:extLst>
          </p:cNvPr>
          <p:cNvSpPr txBox="1"/>
          <p:nvPr/>
        </p:nvSpPr>
        <p:spPr>
          <a:xfrm>
            <a:off x="431801" y="1704305"/>
            <a:ext cx="1106493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Protocols are standard procedures used in the lab that need to be shared with all lab members</a:t>
            </a:r>
          </a:p>
          <a:p>
            <a:endParaRPr lang="en-CH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Every time a given protocol is followed when performing one Experimental Step, t</a:t>
            </a:r>
            <a:r>
              <a:rPr lang="en-GB" dirty="0"/>
              <a:t>he</a:t>
            </a:r>
            <a:r>
              <a:rPr lang="en-CH" dirty="0"/>
              <a:t> protocol can be linked as parent and the experimental details </a:t>
            </a:r>
            <a:r>
              <a:rPr lang="en-CH" dirty="0" err="1"/>
              <a:t>shou</a:t>
            </a:r>
            <a:r>
              <a:rPr lang="en-GB" dirty="0" err="1"/>
              <a:t>ld</a:t>
            </a:r>
            <a:r>
              <a:rPr lang="en-GB" dirty="0"/>
              <a:t> </a:t>
            </a:r>
            <a:r>
              <a:rPr lang="en-CH" dirty="0"/>
              <a:t>be recorded in the Experimental Step itself. 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E4BEF4F-52EC-BD46-9AD3-C6360B58DAFF}"/>
              </a:ext>
            </a:extLst>
          </p:cNvPr>
          <p:cNvGraphicFramePr/>
          <p:nvPr/>
        </p:nvGraphicFramePr>
        <p:xfrm>
          <a:off x="1998921" y="3429000"/>
          <a:ext cx="6804836" cy="259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6550E-D256-EB49-87CF-B1407A7F2D1E}"/>
              </a:ext>
            </a:extLst>
          </p:cNvPr>
          <p:cNvCxnSpPr/>
          <p:nvPr/>
        </p:nvCxnSpPr>
        <p:spPr>
          <a:xfrm>
            <a:off x="4860758" y="3774558"/>
            <a:ext cx="37213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441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3EEE3B4023504A96B2F00A7604EEDB" ma:contentTypeVersion="1" ma:contentTypeDescription="Create a new document." ma:contentTypeScope="" ma:versionID="a169530cbd25d63ff7401a6866b8ce4e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B566D4-073F-4A36-A8DC-63AD65B55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0b448389-d187-492d-a68e-d68e37afa78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33357</TotalTime>
  <Words>1905</Words>
  <Application>Microsoft Macintosh PowerPoint</Application>
  <PresentationFormat>Widescreen</PresentationFormat>
  <Paragraphs>411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.Apple Color Emoji UI</vt:lpstr>
      <vt:lpstr>Arial</vt:lpstr>
      <vt:lpstr>Calibri</vt:lpstr>
      <vt:lpstr>Wingdings</vt:lpstr>
      <vt:lpstr>Folienmaster ETH Zuerich</vt:lpstr>
      <vt:lpstr>Introduction to Research Data Management with openBIS</vt:lpstr>
      <vt:lpstr>PowerPoint Presentation</vt:lpstr>
      <vt:lpstr>Overview of training</vt:lpstr>
      <vt:lpstr>Basic openBIS concepts</vt:lpstr>
      <vt:lpstr>How to use the openBIS Inventory &amp; Lab Notebook</vt:lpstr>
      <vt:lpstr>Organization of openBIS Lab Notebook</vt:lpstr>
      <vt:lpstr>openBIS data structure</vt:lpstr>
      <vt:lpstr>openBIS Lab notebook</vt:lpstr>
      <vt:lpstr>Protocols or Experimental Steps?</vt:lpstr>
      <vt:lpstr>Example</vt:lpstr>
      <vt:lpstr>Linking objects and datasets</vt:lpstr>
      <vt:lpstr>What are “parents” and “children”?</vt:lpstr>
      <vt:lpstr>What are “parents” and “children”?</vt:lpstr>
      <vt:lpstr>Roles</vt:lpstr>
      <vt:lpstr>Freezing entities </vt:lpstr>
      <vt:lpstr>Freezing entities </vt:lpstr>
      <vt:lpstr>Barcode Generator</vt:lpstr>
      <vt:lpstr>Jupyter Notebook, Dropbox &amp; Archiving</vt:lpstr>
      <vt:lpstr>Jupyter Notebook &amp; Dropbox</vt:lpstr>
      <vt:lpstr>Overview of today’s openBIS tutorial</vt:lpstr>
      <vt:lpstr>Example: RNA sequencing study of 8 different dog breeds</vt:lpstr>
      <vt:lpstr>Overview of the study process</vt:lpstr>
      <vt:lpstr>Overview of the study process</vt:lpstr>
      <vt:lpstr>How does the process look like in openBIS?</vt:lpstr>
      <vt:lpstr>How does the process look like in openBIS?</vt:lpstr>
      <vt:lpstr>Management of samples and protocols</vt:lpstr>
      <vt:lpstr>Lab notebook</vt:lpstr>
      <vt:lpstr>Practical sessions</vt:lpstr>
      <vt:lpstr>Session 1</vt:lpstr>
      <vt:lpstr>Session 2</vt:lpstr>
      <vt:lpstr>Session 3 </vt:lpstr>
      <vt:lpstr>Session 4 </vt:lpstr>
      <vt:lpstr>PowerPoint Presentation</vt:lpstr>
      <vt:lpstr>Sessions 5</vt:lpstr>
      <vt:lpstr>Session 6 </vt:lpstr>
      <vt:lpstr>Session 7 </vt:lpstr>
      <vt:lpstr>Session 8 </vt:lpstr>
      <vt:lpstr>Session 9 </vt:lpstr>
      <vt:lpstr>Session 10 </vt:lpstr>
      <vt:lpstr>Contacts &amp; useful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Microsoft Office User</cp:lastModifiedBy>
  <cp:revision>292</cp:revision>
  <dcterms:created xsi:type="dcterms:W3CDTF">2018-09-07T07:53:13Z</dcterms:created>
  <dcterms:modified xsi:type="dcterms:W3CDTF">2020-11-13T13:20:43Z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0x010100363EEE3B4023504A96B2F00A7604EEDB</vt:lpwstr>
  </property>
</Properties>
</file>